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5B1A0B-680E-42F0-AEA6-1A374112C6A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536335-DA68-4DF8-9CEE-51EA3B9B621E}">
      <dgm:prSet phldrT="[Текст]"/>
      <dgm:spPr/>
      <dgm:t>
        <a:bodyPr/>
        <a:lstStyle/>
        <a:p>
          <a:r>
            <a:rPr lang="uk-UA" dirty="0" smtClean="0"/>
            <a:t>Християнізація</a:t>
          </a:r>
          <a:endParaRPr lang="ru-RU" dirty="0"/>
        </a:p>
      </dgm:t>
    </dgm:pt>
    <dgm:pt modelId="{D368A391-17D1-4430-A5B2-0AF6C1D86370}" type="parTrans" cxnId="{A5A9D4D2-58A5-4C3D-BEEF-DF4A2DACA758}">
      <dgm:prSet/>
      <dgm:spPr/>
      <dgm:t>
        <a:bodyPr/>
        <a:lstStyle/>
        <a:p>
          <a:endParaRPr lang="ru-RU"/>
        </a:p>
      </dgm:t>
    </dgm:pt>
    <dgm:pt modelId="{8AAF9995-BCD9-4D1D-B668-A8D38112A479}" type="sibTrans" cxnId="{A5A9D4D2-58A5-4C3D-BEEF-DF4A2DACA758}">
      <dgm:prSet/>
      <dgm:spPr/>
      <dgm:t>
        <a:bodyPr/>
        <a:lstStyle/>
        <a:p>
          <a:endParaRPr lang="ru-RU"/>
        </a:p>
      </dgm:t>
    </dgm:pt>
    <dgm:pt modelId="{2BBCBB33-3A51-4C66-BCFD-BC13D741C079}">
      <dgm:prSet phldrT="[Текст]"/>
      <dgm:spPr/>
      <dgm:t>
        <a:bodyPr/>
        <a:lstStyle/>
        <a:p>
          <a:r>
            <a:rPr lang="uk-UA" dirty="0" smtClean="0"/>
            <a:t>Появлення азбуки «руського письма»</a:t>
          </a:r>
          <a:endParaRPr lang="ru-RU" dirty="0"/>
        </a:p>
      </dgm:t>
    </dgm:pt>
    <dgm:pt modelId="{B9378140-65A7-4F1F-9482-71BBA3AB9389}" type="parTrans" cxnId="{32AC8047-4CD0-4D4F-ADD9-3915D96D3164}">
      <dgm:prSet/>
      <dgm:spPr/>
      <dgm:t>
        <a:bodyPr/>
        <a:lstStyle/>
        <a:p>
          <a:endParaRPr lang="ru-RU"/>
        </a:p>
      </dgm:t>
    </dgm:pt>
    <dgm:pt modelId="{31C47279-1537-4EA5-8D0F-F067AA7AA2FF}" type="sibTrans" cxnId="{32AC8047-4CD0-4D4F-ADD9-3915D96D3164}">
      <dgm:prSet/>
      <dgm:spPr/>
      <dgm:t>
        <a:bodyPr/>
        <a:lstStyle/>
        <a:p>
          <a:endParaRPr lang="ru-RU"/>
        </a:p>
      </dgm:t>
    </dgm:pt>
    <dgm:pt modelId="{666B5877-B17A-41C8-9474-B2163E98AC7E}">
      <dgm:prSet phldrT="[Текст]"/>
      <dgm:spPr/>
      <dgm:t>
        <a:bodyPr/>
        <a:lstStyle/>
        <a:p>
          <a:r>
            <a:rPr lang="uk-UA" dirty="0" smtClean="0"/>
            <a:t>Вплив візантійської культури</a:t>
          </a:r>
          <a:endParaRPr lang="ru-RU" dirty="0"/>
        </a:p>
      </dgm:t>
    </dgm:pt>
    <dgm:pt modelId="{329AE9AE-CC07-4256-A62D-CFABC843BF0C}" type="parTrans" cxnId="{AEC0FFCA-9993-4C42-B53E-67D395FED0BE}">
      <dgm:prSet/>
      <dgm:spPr/>
      <dgm:t>
        <a:bodyPr/>
        <a:lstStyle/>
        <a:p>
          <a:endParaRPr lang="ru-RU"/>
        </a:p>
      </dgm:t>
    </dgm:pt>
    <dgm:pt modelId="{96E7D325-30F4-468F-B053-B6D29C15FC69}" type="sibTrans" cxnId="{AEC0FFCA-9993-4C42-B53E-67D395FED0BE}">
      <dgm:prSet/>
      <dgm:spPr/>
      <dgm:t>
        <a:bodyPr/>
        <a:lstStyle/>
        <a:p>
          <a:endParaRPr lang="ru-RU"/>
        </a:p>
      </dgm:t>
    </dgm:pt>
    <dgm:pt modelId="{40842F77-3342-4F60-B17A-A0E6F6B49EA3}" type="pres">
      <dgm:prSet presAssocID="{EC5B1A0B-680E-42F0-AEA6-1A374112C6AD}" presName="linearFlow" presStyleCnt="0">
        <dgm:presLayoutVars>
          <dgm:dir/>
          <dgm:resizeHandles val="exact"/>
        </dgm:presLayoutVars>
      </dgm:prSet>
      <dgm:spPr/>
    </dgm:pt>
    <dgm:pt modelId="{864E36DD-D0D0-4498-915F-89AF77F3C9F2}" type="pres">
      <dgm:prSet presAssocID="{06536335-DA68-4DF8-9CEE-51EA3B9B621E}" presName="composite" presStyleCnt="0"/>
      <dgm:spPr/>
    </dgm:pt>
    <dgm:pt modelId="{4D19A99A-314B-4334-9B2A-5E58A26C5A32}" type="pres">
      <dgm:prSet presAssocID="{06536335-DA68-4DF8-9CEE-51EA3B9B621E}" presName="imgShp" presStyleLbl="fgImgPlace1" presStyleIdx="0" presStyleCnt="3"/>
      <dgm:spPr/>
    </dgm:pt>
    <dgm:pt modelId="{ED02574E-DD8C-46C5-9C04-E6675ED54C35}" type="pres">
      <dgm:prSet presAssocID="{06536335-DA68-4DF8-9CEE-51EA3B9B621E}" presName="txShp" presStyleLbl="node1" presStyleIdx="0" presStyleCnt="3">
        <dgm:presLayoutVars>
          <dgm:bulletEnabled val="1"/>
        </dgm:presLayoutVars>
      </dgm:prSet>
      <dgm:spPr/>
    </dgm:pt>
    <dgm:pt modelId="{BA4682CA-FB82-499D-ACE5-8067F0346EBF}" type="pres">
      <dgm:prSet presAssocID="{8AAF9995-BCD9-4D1D-B668-A8D38112A479}" presName="spacing" presStyleCnt="0"/>
      <dgm:spPr/>
    </dgm:pt>
    <dgm:pt modelId="{4CF073B4-336C-46F5-9160-0FEBF53D1508}" type="pres">
      <dgm:prSet presAssocID="{2BBCBB33-3A51-4C66-BCFD-BC13D741C079}" presName="composite" presStyleCnt="0"/>
      <dgm:spPr/>
    </dgm:pt>
    <dgm:pt modelId="{67A8DFA8-2911-4C4C-ADF4-9CCD563CBE22}" type="pres">
      <dgm:prSet presAssocID="{2BBCBB33-3A51-4C66-BCFD-BC13D741C079}" presName="imgShp" presStyleLbl="fgImgPlace1" presStyleIdx="1" presStyleCnt="3"/>
      <dgm:spPr/>
    </dgm:pt>
    <dgm:pt modelId="{B9EDEF20-26E6-4E20-8303-7EADDD1CE1C0}" type="pres">
      <dgm:prSet presAssocID="{2BBCBB33-3A51-4C66-BCFD-BC13D741C079}" presName="txShp" presStyleLbl="node1" presStyleIdx="1" presStyleCnt="3">
        <dgm:presLayoutVars>
          <dgm:bulletEnabled val="1"/>
        </dgm:presLayoutVars>
      </dgm:prSet>
      <dgm:spPr/>
    </dgm:pt>
    <dgm:pt modelId="{DF3F6177-BEB7-4251-96A9-D58DAD64E7F5}" type="pres">
      <dgm:prSet presAssocID="{31C47279-1537-4EA5-8D0F-F067AA7AA2FF}" presName="spacing" presStyleCnt="0"/>
      <dgm:spPr/>
    </dgm:pt>
    <dgm:pt modelId="{9572B1D2-D96A-48CA-B11A-D80FF6F9E931}" type="pres">
      <dgm:prSet presAssocID="{666B5877-B17A-41C8-9474-B2163E98AC7E}" presName="composite" presStyleCnt="0"/>
      <dgm:spPr/>
    </dgm:pt>
    <dgm:pt modelId="{C877957E-732C-4037-86D0-B862E0A5CF14}" type="pres">
      <dgm:prSet presAssocID="{666B5877-B17A-41C8-9474-B2163E98AC7E}" presName="imgShp" presStyleLbl="fgImgPlace1" presStyleIdx="2" presStyleCnt="3"/>
      <dgm:spPr/>
    </dgm:pt>
    <dgm:pt modelId="{F55C6099-34CD-4EE7-B197-ECD3C36B12E1}" type="pres">
      <dgm:prSet presAssocID="{666B5877-B17A-41C8-9474-B2163E98AC7E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A9D4D2-58A5-4C3D-BEEF-DF4A2DACA758}" srcId="{EC5B1A0B-680E-42F0-AEA6-1A374112C6AD}" destId="{06536335-DA68-4DF8-9CEE-51EA3B9B621E}" srcOrd="0" destOrd="0" parTransId="{D368A391-17D1-4430-A5B2-0AF6C1D86370}" sibTransId="{8AAF9995-BCD9-4D1D-B668-A8D38112A479}"/>
    <dgm:cxn modelId="{E53912E5-A1A4-48FF-8849-46B1945AE106}" type="presOf" srcId="{2BBCBB33-3A51-4C66-BCFD-BC13D741C079}" destId="{B9EDEF20-26E6-4E20-8303-7EADDD1CE1C0}" srcOrd="0" destOrd="0" presId="urn:microsoft.com/office/officeart/2005/8/layout/vList3"/>
    <dgm:cxn modelId="{AC94864A-C595-483E-8860-B14BB67F2CF0}" type="presOf" srcId="{EC5B1A0B-680E-42F0-AEA6-1A374112C6AD}" destId="{40842F77-3342-4F60-B17A-A0E6F6B49EA3}" srcOrd="0" destOrd="0" presId="urn:microsoft.com/office/officeart/2005/8/layout/vList3"/>
    <dgm:cxn modelId="{AEC0FFCA-9993-4C42-B53E-67D395FED0BE}" srcId="{EC5B1A0B-680E-42F0-AEA6-1A374112C6AD}" destId="{666B5877-B17A-41C8-9474-B2163E98AC7E}" srcOrd="2" destOrd="0" parTransId="{329AE9AE-CC07-4256-A62D-CFABC843BF0C}" sibTransId="{96E7D325-30F4-468F-B053-B6D29C15FC69}"/>
    <dgm:cxn modelId="{32AC8047-4CD0-4D4F-ADD9-3915D96D3164}" srcId="{EC5B1A0B-680E-42F0-AEA6-1A374112C6AD}" destId="{2BBCBB33-3A51-4C66-BCFD-BC13D741C079}" srcOrd="1" destOrd="0" parTransId="{B9378140-65A7-4F1F-9482-71BBA3AB9389}" sibTransId="{31C47279-1537-4EA5-8D0F-F067AA7AA2FF}"/>
    <dgm:cxn modelId="{837CA8BA-E25D-4AA4-AA78-973576109BAB}" type="presOf" srcId="{666B5877-B17A-41C8-9474-B2163E98AC7E}" destId="{F55C6099-34CD-4EE7-B197-ECD3C36B12E1}" srcOrd="0" destOrd="0" presId="urn:microsoft.com/office/officeart/2005/8/layout/vList3"/>
    <dgm:cxn modelId="{E7F5391E-0181-47F7-84C1-6C09063AD875}" type="presOf" srcId="{06536335-DA68-4DF8-9CEE-51EA3B9B621E}" destId="{ED02574E-DD8C-46C5-9C04-E6675ED54C35}" srcOrd="0" destOrd="0" presId="urn:microsoft.com/office/officeart/2005/8/layout/vList3"/>
    <dgm:cxn modelId="{FA8CD3BE-8AF2-4365-9178-FDF5EC18DEBA}" type="presParOf" srcId="{40842F77-3342-4F60-B17A-A0E6F6B49EA3}" destId="{864E36DD-D0D0-4498-915F-89AF77F3C9F2}" srcOrd="0" destOrd="0" presId="urn:microsoft.com/office/officeart/2005/8/layout/vList3"/>
    <dgm:cxn modelId="{A4ABA562-E8FE-4D63-BB65-44587BD2AD89}" type="presParOf" srcId="{864E36DD-D0D0-4498-915F-89AF77F3C9F2}" destId="{4D19A99A-314B-4334-9B2A-5E58A26C5A32}" srcOrd="0" destOrd="0" presId="urn:microsoft.com/office/officeart/2005/8/layout/vList3"/>
    <dgm:cxn modelId="{E3B9AB21-6BD8-4F4B-8AFB-184EA1C2B256}" type="presParOf" srcId="{864E36DD-D0D0-4498-915F-89AF77F3C9F2}" destId="{ED02574E-DD8C-46C5-9C04-E6675ED54C35}" srcOrd="1" destOrd="0" presId="urn:microsoft.com/office/officeart/2005/8/layout/vList3"/>
    <dgm:cxn modelId="{46273745-1D5C-47C2-AE40-15743BDF6078}" type="presParOf" srcId="{40842F77-3342-4F60-B17A-A0E6F6B49EA3}" destId="{BA4682CA-FB82-499D-ACE5-8067F0346EBF}" srcOrd="1" destOrd="0" presId="urn:microsoft.com/office/officeart/2005/8/layout/vList3"/>
    <dgm:cxn modelId="{F12ECDC7-9D76-4039-A70B-3203FF2711E8}" type="presParOf" srcId="{40842F77-3342-4F60-B17A-A0E6F6B49EA3}" destId="{4CF073B4-336C-46F5-9160-0FEBF53D1508}" srcOrd="2" destOrd="0" presId="urn:microsoft.com/office/officeart/2005/8/layout/vList3"/>
    <dgm:cxn modelId="{4186E44D-D176-4382-94BB-E54E5444BEE9}" type="presParOf" srcId="{4CF073B4-336C-46F5-9160-0FEBF53D1508}" destId="{67A8DFA8-2911-4C4C-ADF4-9CCD563CBE22}" srcOrd="0" destOrd="0" presId="urn:microsoft.com/office/officeart/2005/8/layout/vList3"/>
    <dgm:cxn modelId="{415386F5-D546-4ED4-BAC1-E211874226B7}" type="presParOf" srcId="{4CF073B4-336C-46F5-9160-0FEBF53D1508}" destId="{B9EDEF20-26E6-4E20-8303-7EADDD1CE1C0}" srcOrd="1" destOrd="0" presId="urn:microsoft.com/office/officeart/2005/8/layout/vList3"/>
    <dgm:cxn modelId="{155A082B-5DAE-43B3-9912-B3EB1A652A7B}" type="presParOf" srcId="{40842F77-3342-4F60-B17A-A0E6F6B49EA3}" destId="{DF3F6177-BEB7-4251-96A9-D58DAD64E7F5}" srcOrd="3" destOrd="0" presId="urn:microsoft.com/office/officeart/2005/8/layout/vList3"/>
    <dgm:cxn modelId="{B1E03B17-3CDE-462C-935D-654626E4AB57}" type="presParOf" srcId="{40842F77-3342-4F60-B17A-A0E6F6B49EA3}" destId="{9572B1D2-D96A-48CA-B11A-D80FF6F9E931}" srcOrd="4" destOrd="0" presId="urn:microsoft.com/office/officeart/2005/8/layout/vList3"/>
    <dgm:cxn modelId="{3B76B5BB-B27F-4746-98B2-F6CC982115C5}" type="presParOf" srcId="{9572B1D2-D96A-48CA-B11A-D80FF6F9E931}" destId="{C877957E-732C-4037-86D0-B862E0A5CF14}" srcOrd="0" destOrd="0" presId="urn:microsoft.com/office/officeart/2005/8/layout/vList3"/>
    <dgm:cxn modelId="{553805A8-667A-4137-8C2A-523ECD64D015}" type="presParOf" srcId="{9572B1D2-D96A-48CA-B11A-D80FF6F9E931}" destId="{F55C6099-34CD-4EE7-B197-ECD3C36B12E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2574E-DD8C-46C5-9C04-E6675ED54C35}">
      <dsp:nvSpPr>
        <dsp:cNvPr id="0" name=""/>
        <dsp:cNvSpPr/>
      </dsp:nvSpPr>
      <dsp:spPr>
        <a:xfrm rot="10800000">
          <a:off x="1303273" y="1895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Християнізація</a:t>
          </a:r>
          <a:endParaRPr lang="ru-RU" sz="2600" kern="1200" dirty="0"/>
        </a:p>
      </dsp:txBody>
      <dsp:txXfrm rot="10800000">
        <a:off x="1585466" y="1895"/>
        <a:ext cx="3771647" cy="1128772"/>
      </dsp:txXfrm>
    </dsp:sp>
    <dsp:sp modelId="{4D19A99A-314B-4334-9B2A-5E58A26C5A32}">
      <dsp:nvSpPr>
        <dsp:cNvPr id="0" name=""/>
        <dsp:cNvSpPr/>
      </dsp:nvSpPr>
      <dsp:spPr>
        <a:xfrm>
          <a:off x="738886" y="1895"/>
          <a:ext cx="1128772" cy="112877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EDEF20-26E6-4E20-8303-7EADDD1CE1C0}">
      <dsp:nvSpPr>
        <dsp:cNvPr id="0" name=""/>
        <dsp:cNvSpPr/>
      </dsp:nvSpPr>
      <dsp:spPr>
        <a:xfrm rot="10800000">
          <a:off x="1303273" y="1467613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Появлення азбуки «руського письма»</a:t>
          </a:r>
          <a:endParaRPr lang="ru-RU" sz="2600" kern="1200" dirty="0"/>
        </a:p>
      </dsp:txBody>
      <dsp:txXfrm rot="10800000">
        <a:off x="1585466" y="1467613"/>
        <a:ext cx="3771647" cy="1128772"/>
      </dsp:txXfrm>
    </dsp:sp>
    <dsp:sp modelId="{67A8DFA8-2911-4C4C-ADF4-9CCD563CBE22}">
      <dsp:nvSpPr>
        <dsp:cNvPr id="0" name=""/>
        <dsp:cNvSpPr/>
      </dsp:nvSpPr>
      <dsp:spPr>
        <a:xfrm>
          <a:off x="738886" y="1467613"/>
          <a:ext cx="1128772" cy="112877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5C6099-34CD-4EE7-B197-ECD3C36B12E1}">
      <dsp:nvSpPr>
        <dsp:cNvPr id="0" name=""/>
        <dsp:cNvSpPr/>
      </dsp:nvSpPr>
      <dsp:spPr>
        <a:xfrm rot="10800000">
          <a:off x="1303273" y="2933332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Вплив візантійської культури</a:t>
          </a:r>
          <a:endParaRPr lang="ru-RU" sz="2600" kern="1200" dirty="0"/>
        </a:p>
      </dsp:txBody>
      <dsp:txXfrm rot="10800000">
        <a:off x="1585466" y="2933332"/>
        <a:ext cx="3771647" cy="1128772"/>
      </dsp:txXfrm>
    </dsp:sp>
    <dsp:sp modelId="{C877957E-732C-4037-86D0-B862E0A5CF14}">
      <dsp:nvSpPr>
        <dsp:cNvPr id="0" name=""/>
        <dsp:cNvSpPr/>
      </dsp:nvSpPr>
      <dsp:spPr>
        <a:xfrm>
          <a:off x="738886" y="2933332"/>
          <a:ext cx="1128772" cy="112877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595263"/>
          </a:xfrm>
        </p:spPr>
        <p:txBody>
          <a:bodyPr/>
          <a:lstStyle/>
          <a:p>
            <a:r>
              <a:rPr lang="uk-UA" sz="4800" dirty="0" smtClean="0"/>
              <a:t>Виникнення писемності в Київській Русі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3140968"/>
            <a:ext cx="4608512" cy="3024336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Доповідь підготував: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Студент 3 курсу ІПСА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Пугачов Олександр Миколайович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Науковий керівник: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Лук</a:t>
            </a:r>
            <a:r>
              <a:rPr lang="en-US" dirty="0" smtClean="0">
                <a:solidFill>
                  <a:schemeClr val="tx1"/>
                </a:solidFill>
              </a:rPr>
              <a:t>’</a:t>
            </a:r>
            <a:r>
              <a:rPr lang="uk-UA" dirty="0" err="1" smtClean="0">
                <a:solidFill>
                  <a:schemeClr val="tx1"/>
                </a:solidFill>
              </a:rPr>
              <a:t>янчук</a:t>
            </a:r>
            <a:r>
              <a:rPr lang="uk-UA" dirty="0" smtClean="0">
                <a:solidFill>
                  <a:schemeClr val="tx1"/>
                </a:solidFill>
              </a:rPr>
              <a:t> Лідія Яківна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varshkola.ucoz.es/_nw/0/3578011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2743200" cy="27432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87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 дякую за увагу, Мем Тони Старк (Роберт Дауни младший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8202871" cy="54726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38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/>
          <a:lstStyle/>
          <a:p>
            <a:r>
              <a:rPr lang="ru-RU" sz="3200" b="1" dirty="0" smtClean="0">
                <a:effectLst/>
              </a:rPr>
              <a:t>З </a:t>
            </a:r>
            <a:r>
              <a:rPr lang="ru-RU" sz="3200" b="1" dirty="0" err="1" smtClean="0">
                <a:effectLst/>
              </a:rPr>
              <a:t>чим</a:t>
            </a:r>
            <a:r>
              <a:rPr lang="ru-RU" sz="3200" b="1" dirty="0" smtClean="0">
                <a:effectLst/>
              </a:rPr>
              <a:t> </a:t>
            </a:r>
            <a:r>
              <a:rPr lang="ru-RU" sz="3200" b="1" dirty="0" err="1" smtClean="0">
                <a:effectLst/>
              </a:rPr>
              <a:t>пов</a:t>
            </a:r>
            <a:r>
              <a:rPr lang="en-US" sz="3200" b="1" dirty="0" smtClean="0">
                <a:effectLst/>
              </a:rPr>
              <a:t>’</a:t>
            </a:r>
            <a:r>
              <a:rPr lang="uk-UA" sz="3200" b="1" dirty="0" err="1" smtClean="0">
                <a:effectLst/>
              </a:rPr>
              <a:t>язано</a:t>
            </a:r>
            <a:r>
              <a:rPr lang="uk-UA" sz="3200" b="1" dirty="0" smtClean="0">
                <a:effectLst/>
              </a:rPr>
              <a:t> давньоруське письмо?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99982915"/>
              </p:ext>
            </p:extLst>
          </p:nvPr>
        </p:nvGraphicFramePr>
        <p:xfrm>
          <a:off x="-396552" y="16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Русь и Византия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072" y="3068960"/>
            <a:ext cx="3319620" cy="26795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8847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/>
          <a:lstStyle/>
          <a:p>
            <a:r>
              <a:rPr lang="ru-RU" sz="3200" b="1" dirty="0" err="1">
                <a:effectLst/>
              </a:rPr>
              <a:t>Вплив</a:t>
            </a:r>
            <a:r>
              <a:rPr lang="ru-RU" sz="3200" b="1" dirty="0">
                <a:effectLst/>
              </a:rPr>
              <a:t> </a:t>
            </a:r>
            <a:r>
              <a:rPr lang="ru-RU" sz="3200" b="1" dirty="0" err="1">
                <a:effectLst/>
              </a:rPr>
              <a:t>візантійської</a:t>
            </a:r>
            <a:r>
              <a:rPr lang="ru-RU" sz="3200" b="1" dirty="0">
                <a:effectLst/>
              </a:rPr>
              <a:t> </a:t>
            </a:r>
            <a:r>
              <a:rPr lang="ru-RU" sz="3200" b="1" dirty="0" err="1">
                <a:effectLst/>
              </a:rPr>
              <a:t>культури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1560" y="1196753"/>
            <a:ext cx="8229600" cy="1584176"/>
          </a:xfrm>
        </p:spPr>
        <p:txBody>
          <a:bodyPr/>
          <a:lstStyle/>
          <a:p>
            <a:r>
              <a:rPr lang="ru-RU" dirty="0" err="1">
                <a:solidFill>
                  <a:schemeClr val="tx1"/>
                </a:solidFill>
              </a:rPr>
              <a:t>Зв’язки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Візантією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дуже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давні</a:t>
            </a:r>
            <a:r>
              <a:rPr lang="ru-RU" dirty="0">
                <a:solidFill>
                  <a:schemeClr val="tx1"/>
                </a:solidFill>
              </a:rPr>
              <a:t>, але особливо </a:t>
            </a:r>
            <a:r>
              <a:rPr lang="ru-RU" dirty="0" err="1">
                <a:solidFill>
                  <a:schemeClr val="tx1"/>
                </a:solidFill>
              </a:rPr>
              <a:t>посилилися</a:t>
            </a:r>
            <a:r>
              <a:rPr lang="ru-RU" dirty="0">
                <a:solidFill>
                  <a:schemeClr val="tx1"/>
                </a:solidFill>
              </a:rPr>
              <a:t> вони </a:t>
            </a:r>
            <a:r>
              <a:rPr lang="ru-RU" dirty="0" err="1">
                <a:solidFill>
                  <a:schemeClr val="tx1"/>
                </a:solidFill>
              </a:rPr>
              <a:t>після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</a:rPr>
              <a:t>прийняття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християнства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296835" y="2276872"/>
            <a:ext cx="8229600" cy="19888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3200" b="1" dirty="0" err="1" smtClean="0">
                <a:effectLst/>
              </a:rPr>
              <a:t>Що</a:t>
            </a:r>
            <a:r>
              <a:rPr lang="ru-RU" sz="3200" b="1" dirty="0" smtClean="0">
                <a:effectLst/>
              </a:rPr>
              <a:t> принесла </a:t>
            </a:r>
            <a:r>
              <a:rPr lang="ru-RU" sz="3200" b="1" dirty="0" err="1" smtClean="0">
                <a:effectLst/>
              </a:rPr>
              <a:t>Візантія</a:t>
            </a:r>
            <a:r>
              <a:rPr lang="ru-RU" sz="3200" b="1" dirty="0" smtClean="0">
                <a:effectLst/>
              </a:rPr>
              <a:t>?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endParaRPr lang="ru-RU" sz="3200" dirty="0"/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914400" y="3573016"/>
            <a:ext cx="8229600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ru-RU" dirty="0" err="1" smtClean="0">
                <a:solidFill>
                  <a:schemeClr val="tx1"/>
                </a:solidFill>
              </a:rPr>
              <a:t>Релігію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ru-RU" dirty="0" err="1">
                <a:solidFill>
                  <a:schemeClr val="tx1"/>
                </a:solidFill>
              </a:rPr>
              <a:t>монастирі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чернече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життя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Нова абетка;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Зразки для шкільництва, літератури, права;</a:t>
            </a: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3074" name="Picture 2" descr="http://www.aratta-ukraine.com/textua/1012140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842" y="2457679"/>
            <a:ext cx="1929846" cy="14919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545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 йшли пам'ятки до нас: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776832"/>
            <a:ext cx="3466728" cy="2553147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 Царгороду (Візантії) Дніпром до Києва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656092" y="1556792"/>
            <a:ext cx="1267836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300464" y="1531074"/>
            <a:ext cx="927720" cy="12457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Объект 2"/>
          <p:cNvSpPr txBox="1">
            <a:spLocks/>
          </p:cNvSpPr>
          <p:nvPr/>
        </p:nvSpPr>
        <p:spPr>
          <a:xfrm>
            <a:off x="5656700" y="2780928"/>
            <a:ext cx="3466728" cy="2553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uk-UA" dirty="0" smtClean="0">
                <a:solidFill>
                  <a:schemeClr val="tx1"/>
                </a:solidFill>
              </a:rPr>
              <a:t>Інший шлях йшов через Сербію та Болгарію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122" name="Picture 2" descr="http://fs51.www.ex.ua/show/62298417/62298417.jpg?800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353" y="3993184"/>
            <a:ext cx="4199651" cy="279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15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Глаголиця</a:t>
            </a:r>
            <a:r>
              <a:rPr lang="ru-RU" dirty="0" smtClean="0"/>
              <a:t> та </a:t>
            </a:r>
            <a:r>
              <a:rPr lang="ru-RU" dirty="0" err="1" smtClean="0"/>
              <a:t>кирилиця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До </a:t>
            </a:r>
            <a:r>
              <a:rPr lang="ru-RU" dirty="0" err="1">
                <a:solidFill>
                  <a:schemeClr val="tx1"/>
                </a:solidFill>
              </a:rPr>
              <a:t>нашого</a:t>
            </a:r>
            <a:r>
              <a:rPr lang="ru-RU" dirty="0">
                <a:solidFill>
                  <a:schemeClr val="tx1"/>
                </a:solidFill>
              </a:rPr>
              <a:t> часу </a:t>
            </a:r>
            <a:r>
              <a:rPr lang="ru-RU" dirty="0" err="1">
                <a:solidFill>
                  <a:schemeClr val="tx1"/>
                </a:solidFill>
              </a:rPr>
              <a:t>збереглося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слов'янські</a:t>
            </a:r>
            <a:r>
              <a:rPr lang="ru-RU" dirty="0">
                <a:solidFill>
                  <a:schemeClr val="tx1"/>
                </a:solidFill>
              </a:rPr>
              <a:t> азбуки — </a:t>
            </a:r>
            <a:r>
              <a:rPr lang="ru-RU" dirty="0" err="1">
                <a:solidFill>
                  <a:schemeClr val="tx1"/>
                </a:solidFill>
              </a:rPr>
              <a:t>глаголиця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кирилиця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Яка </a:t>
            </a:r>
            <a:r>
              <a:rPr lang="ru-RU" dirty="0">
                <a:solidFill>
                  <a:schemeClr val="tx1"/>
                </a:solidFill>
              </a:rPr>
              <a:t>з них </a:t>
            </a:r>
            <a:r>
              <a:rPr lang="ru-RU" dirty="0" err="1">
                <a:solidFill>
                  <a:schemeClr val="tx1"/>
                </a:solidFill>
              </a:rPr>
              <a:t>давніша</a:t>
            </a:r>
            <a:r>
              <a:rPr lang="ru-RU" dirty="0">
                <a:solidFill>
                  <a:schemeClr val="tx1"/>
                </a:solidFill>
              </a:rPr>
              <a:t> і яку </a:t>
            </a:r>
            <a:r>
              <a:rPr lang="ru-RU" dirty="0" err="1">
                <a:solidFill>
                  <a:schemeClr val="tx1"/>
                </a:solidFill>
              </a:rPr>
              <a:t>винайшов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слов'янський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просвітитель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Кирило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питання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залишаються</a:t>
            </a:r>
            <a:r>
              <a:rPr lang="ru-RU" dirty="0">
                <a:solidFill>
                  <a:schemeClr val="tx1"/>
                </a:solidFill>
              </a:rPr>
              <a:t> предметом </a:t>
            </a:r>
            <a:r>
              <a:rPr lang="ru-RU" dirty="0" err="1">
                <a:solidFill>
                  <a:schemeClr val="tx1"/>
                </a:solidFill>
              </a:rPr>
              <a:t>дослідження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вітчизняних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зарубіжних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учених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За Храбром, </a:t>
            </a:r>
            <a:r>
              <a:rPr lang="ru-RU" dirty="0" err="1">
                <a:solidFill>
                  <a:schemeClr val="tx1"/>
                </a:solidFill>
              </a:rPr>
              <a:t>слов'яни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спочатку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мали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писемності</a:t>
            </a:r>
            <a:r>
              <a:rPr lang="ru-RU" dirty="0">
                <a:solidFill>
                  <a:schemeClr val="tx1"/>
                </a:solidFill>
              </a:rPr>
              <a:t>, а </a:t>
            </a:r>
            <a:r>
              <a:rPr lang="ru-RU" dirty="0" err="1">
                <a:solidFill>
                  <a:schemeClr val="tx1"/>
                </a:solidFill>
              </a:rPr>
              <a:t>лічили</a:t>
            </a:r>
            <a:r>
              <a:rPr lang="ru-RU" dirty="0">
                <a:solidFill>
                  <a:schemeClr val="tx1"/>
                </a:solidFill>
              </a:rPr>
              <a:t> та гадали за </a:t>
            </a:r>
            <a:r>
              <a:rPr lang="ru-RU" dirty="0" err="1">
                <a:solidFill>
                  <a:schemeClr val="tx1"/>
                </a:solidFill>
              </a:rPr>
              <a:t>допомогою</a:t>
            </a:r>
            <a:r>
              <a:rPr lang="ru-RU" dirty="0">
                <a:solidFill>
                  <a:schemeClr val="tx1"/>
                </a:solidFill>
              </a:rPr>
              <a:t> рисок і зарубок.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146" name="Picture 2" descr="http://nfor.org/images/0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797152"/>
            <a:ext cx="2808312" cy="1942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45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83568"/>
          </a:xfrm>
        </p:spPr>
        <p:txBody>
          <a:bodyPr/>
          <a:lstStyle/>
          <a:p>
            <a:r>
              <a:rPr lang="ru-RU" b="1" dirty="0" err="1">
                <a:effectLst/>
              </a:rPr>
              <a:t>Дохристиянська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доба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30" y="1124744"/>
            <a:ext cx="7098584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IX </a:t>
            </a:r>
            <a:r>
              <a:rPr lang="uk-UA" dirty="0" smtClean="0">
                <a:solidFill>
                  <a:schemeClr val="tx1"/>
                </a:solidFill>
              </a:rPr>
              <a:t>ст. – формування Київської Русі;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Існування писемності на Русі до 1988р. засвідчується:</a:t>
            </a:r>
          </a:p>
          <a:p>
            <a:pPr>
              <a:buFont typeface="Wingdings" pitchFamily="2" charset="2"/>
              <a:buChar char="q"/>
            </a:pPr>
            <a:r>
              <a:rPr lang="ru-RU" dirty="0" err="1" smtClean="0">
                <a:solidFill>
                  <a:schemeClr val="tx1"/>
                </a:solidFill>
              </a:rPr>
              <a:t>Знахідка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євангелія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та </a:t>
            </a:r>
            <a:r>
              <a:rPr lang="ru-RU" dirty="0" err="1">
                <a:solidFill>
                  <a:schemeClr val="tx1"/>
                </a:solidFill>
              </a:rPr>
              <a:t>псалтиря</a:t>
            </a:r>
            <a:r>
              <a:rPr lang="ru-RU" dirty="0">
                <a:solidFill>
                  <a:schemeClr val="tx1"/>
                </a:solidFill>
              </a:rPr>
              <a:t> — </a:t>
            </a:r>
            <a:r>
              <a:rPr lang="ru-RU" dirty="0" err="1">
                <a:solidFill>
                  <a:schemeClr val="tx1"/>
                </a:solidFill>
              </a:rPr>
              <a:t>книжок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писаних</a:t>
            </a:r>
            <a:r>
              <a:rPr lang="ru-RU" dirty="0">
                <a:solidFill>
                  <a:schemeClr val="tx1"/>
                </a:solidFill>
              </a:rPr>
              <a:t> «</a:t>
            </a:r>
            <a:r>
              <a:rPr lang="ru-RU" dirty="0" err="1">
                <a:solidFill>
                  <a:schemeClr val="tx1"/>
                </a:solidFill>
              </a:rPr>
              <a:t>руськыми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письмены</a:t>
            </a:r>
            <a:r>
              <a:rPr lang="ru-RU" dirty="0" smtClean="0">
                <a:solidFill>
                  <a:schemeClr val="tx1"/>
                </a:solidFill>
              </a:rPr>
              <a:t>».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Договори </a:t>
            </a:r>
            <a:r>
              <a:rPr lang="ru-RU" dirty="0">
                <a:solidFill>
                  <a:schemeClr val="tx1"/>
                </a:solidFill>
              </a:rPr>
              <a:t>з греками, </a:t>
            </a:r>
            <a:r>
              <a:rPr lang="ru-RU" dirty="0" err="1">
                <a:solidFill>
                  <a:schemeClr val="tx1"/>
                </a:solidFill>
              </a:rPr>
              <a:t>тексти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переписані</a:t>
            </a:r>
            <a:r>
              <a:rPr lang="ru-RU" dirty="0">
                <a:solidFill>
                  <a:schemeClr val="tx1"/>
                </a:solidFill>
              </a:rPr>
              <a:t> у «</a:t>
            </a:r>
            <a:r>
              <a:rPr lang="ru-RU" dirty="0" err="1">
                <a:solidFill>
                  <a:schemeClr val="tx1"/>
                </a:solidFill>
              </a:rPr>
              <a:t>Повісті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временних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літ</a:t>
            </a:r>
            <a:r>
              <a:rPr lang="ru-RU" dirty="0">
                <a:solidFill>
                  <a:schemeClr val="tx1"/>
                </a:solidFill>
              </a:rPr>
              <a:t>».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uk-UA" dirty="0" smtClean="0">
                <a:solidFill>
                  <a:schemeClr val="tx1"/>
                </a:solidFill>
              </a:rPr>
              <a:t>Археологічні знахідки</a:t>
            </a:r>
          </a:p>
          <a:p>
            <a:pPr>
              <a:buFont typeface="Wingdings" pitchFamily="2" charset="2"/>
              <a:buChar char="q"/>
            </a:pPr>
            <a:r>
              <a:rPr lang="ru-RU" dirty="0" err="1" smtClean="0">
                <a:solidFill>
                  <a:schemeClr val="tx1"/>
                </a:solidFill>
              </a:rPr>
              <a:t>Згадки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у </a:t>
            </a:r>
            <a:r>
              <a:rPr lang="ru-RU" dirty="0" err="1">
                <a:solidFill>
                  <a:schemeClr val="tx1"/>
                </a:solidFill>
              </a:rPr>
              <a:t>Никонівському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літописі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</a:t>
            </a:r>
            <a:r>
              <a:rPr lang="ru-RU" dirty="0">
                <a:solidFill>
                  <a:schemeClr val="tx1"/>
                </a:solidFill>
              </a:rPr>
              <a:t> 864—867 </a:t>
            </a:r>
            <a:r>
              <a:rPr lang="ru-RU" dirty="0" err="1">
                <a:solidFill>
                  <a:schemeClr val="tx1"/>
                </a:solidFill>
              </a:rPr>
              <a:t>pp</a:t>
            </a:r>
            <a:r>
              <a:rPr lang="ru-RU" dirty="0">
                <a:solidFill>
                  <a:schemeClr val="tx1"/>
                </a:solidFill>
              </a:rPr>
              <a:t>. про </a:t>
            </a:r>
            <a:r>
              <a:rPr lang="ru-RU" dirty="0" err="1">
                <a:solidFill>
                  <a:schemeClr val="tx1"/>
                </a:solidFill>
              </a:rPr>
              <a:t>похід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київського</a:t>
            </a:r>
            <a:r>
              <a:rPr lang="ru-RU" dirty="0">
                <a:solidFill>
                  <a:schemeClr val="tx1"/>
                </a:solidFill>
              </a:rPr>
              <a:t> князя Аскольда на </a:t>
            </a:r>
            <a:r>
              <a:rPr lang="ru-RU" dirty="0" err="1" smtClean="0">
                <a:solidFill>
                  <a:schemeClr val="tx1"/>
                </a:solidFill>
              </a:rPr>
              <a:t>Царград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uk-UA" dirty="0" smtClean="0">
              <a:solidFill>
                <a:schemeClr val="tx1"/>
              </a:solidFill>
            </a:endParaRPr>
          </a:p>
        </p:txBody>
      </p:sp>
      <p:pic>
        <p:nvPicPr>
          <p:cNvPr id="7170" name="Picture 2" descr="http://upload.wikimedia.org/wikipedia/uk/5/59/%D0%84%D0%B2%D1%81%D0%B5%D0%B2%D1%96%D1%94%D0%B2%D0%B5_%D1%94%D0%B2%D0%B0%D0%BD%D0%B3%D0%B5%D0%BB%D1%96%D1%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914" y="1124744"/>
            <a:ext cx="1880948" cy="2427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82544" y="3574713"/>
            <a:ext cx="1763688" cy="1843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100" dirty="0" err="1"/>
              <a:t>Євсевієве</a:t>
            </a:r>
            <a:r>
              <a:rPr lang="ru-RU" sz="1100" dirty="0"/>
              <a:t> (</a:t>
            </a:r>
            <a:r>
              <a:rPr lang="ru-RU" sz="1100" dirty="0" err="1"/>
              <a:t>Галицьке</a:t>
            </a:r>
            <a:r>
              <a:rPr lang="ru-RU" sz="1100" dirty="0"/>
              <a:t>) </a:t>
            </a:r>
            <a:r>
              <a:rPr lang="ru-RU" sz="1100" dirty="0" err="1"/>
              <a:t>Євангеліє</a:t>
            </a:r>
            <a:r>
              <a:rPr lang="ru-RU" sz="1100" dirty="0"/>
              <a:t> — </a:t>
            </a:r>
            <a:r>
              <a:rPr lang="ru-RU" sz="1100" dirty="0" err="1"/>
              <a:t>перепис</a:t>
            </a:r>
            <a:r>
              <a:rPr lang="ru-RU" sz="1100" dirty="0"/>
              <a:t> </a:t>
            </a:r>
            <a:r>
              <a:rPr lang="ru-RU" sz="1100" dirty="0" err="1"/>
              <a:t>фрагментів</a:t>
            </a:r>
            <a:r>
              <a:rPr lang="ru-RU" sz="1100" dirty="0"/>
              <a:t> тексту </a:t>
            </a:r>
            <a:r>
              <a:rPr lang="ru-RU" sz="1100" dirty="0" err="1"/>
              <a:t>зі</a:t>
            </a:r>
            <a:r>
              <a:rPr lang="ru-RU" sz="1100" dirty="0"/>
              <a:t> </a:t>
            </a:r>
            <a:r>
              <a:rPr lang="ru-RU" sz="1100" dirty="0" err="1"/>
              <a:t>старослов'янського</a:t>
            </a:r>
            <a:r>
              <a:rPr lang="ru-RU" sz="1100" dirty="0"/>
              <a:t> перекладу </a:t>
            </a:r>
            <a:r>
              <a:rPr lang="ru-RU" sz="1100" dirty="0" err="1"/>
              <a:t>Євангелія</a:t>
            </a:r>
            <a:r>
              <a:rPr lang="ru-RU" sz="1100" dirty="0"/>
              <a:t> </a:t>
            </a:r>
            <a:r>
              <a:rPr lang="ru-RU" sz="1100" dirty="0" err="1"/>
              <a:t>від</a:t>
            </a:r>
            <a:r>
              <a:rPr lang="ru-RU" sz="1100" dirty="0"/>
              <a:t> </a:t>
            </a:r>
            <a:r>
              <a:rPr lang="ru-RU" sz="1100" dirty="0" err="1"/>
              <a:t>Іоанна</a:t>
            </a:r>
            <a:r>
              <a:rPr lang="ru-RU" sz="1100" dirty="0"/>
              <a:t>, </a:t>
            </a:r>
            <a:r>
              <a:rPr lang="ru-RU" sz="1100" dirty="0" err="1"/>
              <a:t>виконаний</a:t>
            </a:r>
            <a:r>
              <a:rPr lang="ru-RU" sz="1100" dirty="0"/>
              <a:t> для церкви святого </a:t>
            </a:r>
            <a:r>
              <a:rPr lang="ru-RU" sz="1100" dirty="0" err="1"/>
              <a:t>Іоанна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51673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352928" cy="1600200"/>
          </a:xfrm>
        </p:spPr>
        <p:txBody>
          <a:bodyPr/>
          <a:lstStyle/>
          <a:p>
            <a:r>
              <a:rPr lang="uk-UA" sz="4800" dirty="0" smtClean="0"/>
              <a:t>Інші джерела давньоруської писемності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Написи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на </a:t>
            </a:r>
            <a:r>
              <a:rPr lang="ru-RU" dirty="0" err="1">
                <a:solidFill>
                  <a:schemeClr val="tx1"/>
                </a:solidFill>
              </a:rPr>
              <a:t>різних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виробах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err="1">
                <a:solidFill>
                  <a:schemeClr val="tx1"/>
                </a:solidFill>
              </a:rPr>
              <a:t>пряслицях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ливарних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формочках, </a:t>
            </a:r>
            <a:r>
              <a:rPr lang="ru-RU" dirty="0" err="1" smtClean="0">
                <a:solidFill>
                  <a:schemeClr val="tx1"/>
                </a:solidFill>
              </a:rPr>
              <a:t>металевих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виробах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Написи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на </a:t>
            </a:r>
            <a:r>
              <a:rPr lang="ru-RU" dirty="0" err="1" smtClean="0">
                <a:solidFill>
                  <a:schemeClr val="tx1"/>
                </a:solidFill>
              </a:rPr>
              <a:t>пряслицях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металевих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виробах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Берестяні грамоти, знайдені у Новгороді;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Дослідження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давньоруських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написів</a:t>
            </a:r>
            <a:r>
              <a:rPr lang="ru-RU" dirty="0">
                <a:solidFill>
                  <a:schemeClr val="tx1"/>
                </a:solidFill>
              </a:rPr>
              <a:t> (XI—XIV ст.), </a:t>
            </a:r>
            <a:r>
              <a:rPr lang="ru-RU" dirty="0" err="1">
                <a:solidFill>
                  <a:schemeClr val="tx1"/>
                </a:solidFill>
              </a:rPr>
              <a:t>зроблених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відвідувачами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стінах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стародавніх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архітектурних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будов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зокрема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Софійського</a:t>
            </a:r>
            <a:r>
              <a:rPr lang="ru-RU" dirty="0">
                <a:solidFill>
                  <a:schemeClr val="tx1"/>
                </a:solidFill>
              </a:rPr>
              <a:t> собору у </a:t>
            </a:r>
            <a:r>
              <a:rPr lang="ru-RU" dirty="0" err="1">
                <a:solidFill>
                  <a:schemeClr val="tx1"/>
                </a:solidFill>
              </a:rPr>
              <a:t>Києві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194" name="Picture 2" descr="http://translations.gsl.ru/wp-content/uploads/09293383d7d0fe4929b57d4c9f9a1ef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541112"/>
            <a:ext cx="3312368" cy="202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87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352928" cy="1600200"/>
          </a:xfrm>
        </p:spPr>
        <p:txBody>
          <a:bodyPr/>
          <a:lstStyle/>
          <a:p>
            <a:r>
              <a:rPr lang="uk-UA" sz="4800" dirty="0" smtClean="0"/>
              <a:t>Розвиток писемності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Було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засновано </a:t>
            </a:r>
            <a:r>
              <a:rPr lang="ru-RU" dirty="0" err="1">
                <a:solidFill>
                  <a:schemeClr val="tx1"/>
                </a:solidFill>
              </a:rPr>
              <a:t>спеціальну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майстерню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книгосховищем</a:t>
            </a:r>
            <a:r>
              <a:rPr lang="ru-RU" dirty="0">
                <a:solidFill>
                  <a:schemeClr val="tx1"/>
                </a:solidFill>
              </a:rPr>
              <a:t>, де </a:t>
            </a:r>
            <a:r>
              <a:rPr lang="ru-RU" dirty="0" err="1">
                <a:solidFill>
                  <a:schemeClr val="tx1"/>
                </a:solidFill>
              </a:rPr>
              <a:t>переписували</a:t>
            </a:r>
            <a:r>
              <a:rPr lang="ru-RU" dirty="0">
                <a:solidFill>
                  <a:schemeClr val="tx1"/>
                </a:solidFill>
              </a:rPr>
              <a:t> книжки та </a:t>
            </a:r>
            <a:r>
              <a:rPr lang="ru-RU" dirty="0" err="1">
                <a:solidFill>
                  <a:schemeClr val="tx1"/>
                </a:solidFill>
              </a:rPr>
              <a:t>робили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переклади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грецьких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оригіналів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Остромирове </a:t>
            </a:r>
            <a:r>
              <a:rPr lang="ru-RU" dirty="0" err="1">
                <a:solidFill>
                  <a:schemeClr val="tx1"/>
                </a:solidFill>
              </a:rPr>
              <a:t>євангеліє</a:t>
            </a:r>
            <a:r>
              <a:rPr lang="ru-RU" dirty="0">
                <a:solidFill>
                  <a:schemeClr val="tx1"/>
                </a:solidFill>
              </a:rPr>
              <a:t> 1056—1057 </a:t>
            </a:r>
            <a:r>
              <a:rPr lang="ru-RU" dirty="0" err="1">
                <a:solidFill>
                  <a:schemeClr val="tx1"/>
                </a:solidFill>
              </a:rPr>
              <a:t>pp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Книги </a:t>
            </a:r>
            <a:r>
              <a:rPr lang="ru-RU" dirty="0">
                <a:solidFill>
                  <a:schemeClr val="tx1"/>
                </a:solidFill>
              </a:rPr>
              <a:t>для </a:t>
            </a:r>
            <a:r>
              <a:rPr lang="ru-RU" dirty="0" err="1">
                <a:solidFill>
                  <a:schemeClr val="tx1"/>
                </a:solidFill>
              </a:rPr>
              <a:t>світського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читання</a:t>
            </a:r>
            <a:r>
              <a:rPr lang="ru-RU" dirty="0">
                <a:solidFill>
                  <a:schemeClr val="tx1"/>
                </a:solidFill>
              </a:rPr>
              <a:t> з текстами </a:t>
            </a:r>
            <a:r>
              <a:rPr lang="ru-RU" dirty="0" err="1">
                <a:solidFill>
                  <a:schemeClr val="tx1"/>
                </a:solidFill>
              </a:rPr>
              <a:t>повчального</a:t>
            </a:r>
            <a:r>
              <a:rPr lang="ru-RU" dirty="0">
                <a:solidFill>
                  <a:schemeClr val="tx1"/>
                </a:solidFill>
              </a:rPr>
              <a:t> характеру, так </a:t>
            </a:r>
            <a:r>
              <a:rPr lang="ru-RU" dirty="0" err="1">
                <a:solidFill>
                  <a:schemeClr val="tx1"/>
                </a:solidFill>
              </a:rPr>
              <a:t>звані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Ізборники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Архангельське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євангеліє</a:t>
            </a:r>
            <a:r>
              <a:rPr lang="ru-RU" dirty="0">
                <a:solidFill>
                  <a:schemeClr val="tx1"/>
                </a:solidFill>
              </a:rPr>
              <a:t> 1092 p., а </a:t>
            </a:r>
            <a:r>
              <a:rPr lang="ru-RU" dirty="0" err="1">
                <a:solidFill>
                  <a:schemeClr val="tx1"/>
                </a:solidFill>
              </a:rPr>
              <a:t>також</a:t>
            </a:r>
            <a:r>
              <a:rPr lang="ru-RU" dirty="0">
                <a:solidFill>
                  <a:schemeClr val="tx1"/>
                </a:solidFill>
              </a:rPr>
              <a:t> так </a:t>
            </a:r>
            <a:r>
              <a:rPr lang="ru-RU" dirty="0" err="1">
                <a:solidFill>
                  <a:schemeClr val="tx1"/>
                </a:solidFill>
              </a:rPr>
              <a:t>звані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службові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мінеї</a:t>
            </a:r>
            <a:r>
              <a:rPr lang="ru-RU" dirty="0">
                <a:solidFill>
                  <a:schemeClr val="tx1"/>
                </a:solidFill>
              </a:rPr>
              <a:t> 1095, 1096, 1097 </a:t>
            </a:r>
            <a:r>
              <a:rPr lang="ru-RU" dirty="0" err="1">
                <a:solidFill>
                  <a:schemeClr val="tx1"/>
                </a:solidFill>
              </a:rPr>
              <a:t>pp</a:t>
            </a:r>
            <a:r>
              <a:rPr lang="ru-RU" dirty="0">
                <a:solidFill>
                  <a:schemeClr val="tx1"/>
                </a:solidFill>
              </a:rPr>
              <a:t>. — книги,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призначалися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церковної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служби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51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Писемність Київської Русі виникла ще до християнізації;</a:t>
            </a:r>
          </a:p>
          <a:p>
            <a:r>
              <a:rPr lang="ru-RU" dirty="0" err="1">
                <a:solidFill>
                  <a:schemeClr val="tx1"/>
                </a:solidFill>
              </a:rPr>
              <a:t>Швидкий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розвиток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писемності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пов'язаний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загальним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піднесенням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культури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духовними</a:t>
            </a:r>
            <a:r>
              <a:rPr lang="ru-RU" dirty="0">
                <a:solidFill>
                  <a:schemeClr val="tx1"/>
                </a:solidFill>
              </a:rPr>
              <a:t> потребами </a:t>
            </a:r>
            <a:r>
              <a:rPr lang="ru-RU" dirty="0" err="1">
                <a:solidFill>
                  <a:schemeClr val="tx1"/>
                </a:solidFill>
              </a:rPr>
              <a:t>давньоруського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населення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Поширення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писемності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тільки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серед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панівної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верхівки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служителів</a:t>
            </a:r>
            <a:r>
              <a:rPr lang="ru-RU" dirty="0">
                <a:solidFill>
                  <a:schemeClr val="tx1"/>
                </a:solidFill>
              </a:rPr>
              <a:t> церкви, а й </a:t>
            </a:r>
            <a:r>
              <a:rPr lang="ru-RU" dirty="0" err="1">
                <a:solidFill>
                  <a:schemeClr val="tx1"/>
                </a:solidFill>
              </a:rPr>
              <a:t>серед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інших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верств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населення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Центрами </a:t>
            </a:r>
            <a:r>
              <a:rPr lang="ru-RU" dirty="0" err="1">
                <a:solidFill>
                  <a:schemeClr val="tx1"/>
                </a:solidFill>
              </a:rPr>
              <a:t>переписування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книжок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Русі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крім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Києва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можна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назвати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ще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міста</a:t>
            </a:r>
            <a:r>
              <a:rPr lang="ru-RU" dirty="0">
                <a:solidFill>
                  <a:schemeClr val="tx1"/>
                </a:solidFill>
              </a:rPr>
              <a:t>: Новгород, Ростов, Рязань, Псков, Галич, </a:t>
            </a:r>
            <a:r>
              <a:rPr lang="ru-RU" dirty="0" err="1">
                <a:solidFill>
                  <a:schemeClr val="tx1"/>
                </a:solidFill>
              </a:rPr>
              <a:t>Чернігів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Володимир-Волинський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ін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1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</TotalTime>
  <Words>423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Виникнення писемності в Київській Русі</vt:lpstr>
      <vt:lpstr>З чим пов’язано давньоруське письмо? </vt:lpstr>
      <vt:lpstr>Вплив візантійської культури </vt:lpstr>
      <vt:lpstr>Як йшли пам'ятки до нас: </vt:lpstr>
      <vt:lpstr>Глаголиця та кирилиця</vt:lpstr>
      <vt:lpstr>Дохристиянська доба </vt:lpstr>
      <vt:lpstr>Інші джерела давньоруської писемності</vt:lpstr>
      <vt:lpstr>Розвиток писемності</vt:lpstr>
      <vt:lpstr>Висновки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Виникнення писемності в Київській Русі</dc:title>
  <dc:creator>Александр</dc:creator>
  <cp:lastModifiedBy>Александр</cp:lastModifiedBy>
  <cp:revision>8</cp:revision>
  <dcterms:created xsi:type="dcterms:W3CDTF">2014-11-15T20:44:58Z</dcterms:created>
  <dcterms:modified xsi:type="dcterms:W3CDTF">2014-11-15T21:48:03Z</dcterms:modified>
</cp:coreProperties>
</file>