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110" d="100"/>
          <a:sy n="110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11BC02-CA6E-4BBB-AB13-EBF84129B0F9}" type="datetimeFigureOut">
              <a:rPr lang="uk-UA" smtClean="0"/>
              <a:pPr/>
              <a:t>20.11.2014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A4FB15-F858-4F9B-BF3C-8712043AC75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Виникнення писемності в Київській Русі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arc21.rsl.ru/upload/IMG_8906-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484784"/>
            <a:ext cx="5472608" cy="3321874"/>
          </a:xfrm>
          <a:prstGeom prst="rect">
            <a:avLst/>
          </a:prstGeom>
          <a:noFill/>
        </p:spPr>
      </p:pic>
      <p:pic>
        <p:nvPicPr>
          <p:cNvPr id="20484" name="Picture 4" descr="The State Hermitage Museum: Exhibi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2628900" cy="3695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587727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Архангельське </a:t>
            </a:r>
            <a:r>
              <a:rPr lang="uk-UA" dirty="0" err="1" smtClean="0"/>
              <a:t>євангеліє</a:t>
            </a:r>
            <a:r>
              <a:rPr lang="uk-UA" dirty="0" smtClean="0"/>
              <a:t> 1092 р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joymylife.org.ua/bible/img/Gospels_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469462" cy="3998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31840" y="522920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Мстиславове </a:t>
            </a:r>
            <a:r>
              <a:rPr lang="uk-UA" dirty="0" err="1" smtClean="0"/>
              <a:t>євангеліє</a:t>
            </a:r>
            <a:r>
              <a:rPr lang="uk-UA" dirty="0" smtClean="0"/>
              <a:t> 1115 р.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booksite.ru/enciklopedia/book/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73280" cy="493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Юр'ївське</a:t>
            </a:r>
            <a:r>
              <a:rPr lang="uk-UA" dirty="0" smtClean="0"/>
              <a:t> </a:t>
            </a:r>
            <a:r>
              <a:rPr lang="uk-UA" dirty="0" err="1" smtClean="0"/>
              <a:t>євангеліє</a:t>
            </a:r>
            <a:r>
              <a:rPr lang="uk-UA" dirty="0" smtClean="0"/>
              <a:t> (1119—1128)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ВИСНОВОК</a:t>
            </a:r>
            <a:endParaRPr lang="uk-UA" sz="3600" dirty="0"/>
          </a:p>
        </p:txBody>
      </p:sp>
      <p:sp>
        <p:nvSpPr>
          <p:cNvPr id="3" name="Rectangle 2"/>
          <p:cNvSpPr/>
          <p:nvPr/>
        </p:nvSpPr>
        <p:spPr>
          <a:xfrm>
            <a:off x="2267744" y="13407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Швидкий розвиток писемності був пов'язаний із загальним піднесенням культури та духовними потребами давньоруського населення. У </a:t>
            </a:r>
            <a:r>
              <a:rPr lang="en-US" dirty="0" smtClean="0"/>
              <a:t>XI — </a:t>
            </a:r>
            <a:r>
              <a:rPr lang="uk-UA" dirty="0" smtClean="0"/>
              <a:t>першій половині </a:t>
            </a:r>
            <a:r>
              <a:rPr lang="en-US" dirty="0" smtClean="0"/>
              <a:t>XIII </a:t>
            </a:r>
            <a:r>
              <a:rPr lang="uk-UA" dirty="0" smtClean="0"/>
              <a:t>ст. писемність вже обслуговувала майже всі сфери життя феодального суспільства Русі. Урочистим уставом переписувалися церковні та богословсько-філософські книжки, писалися князівські грамоти, договори та інші офіційні документи.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708920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ДЯКУЄМО ЗА УВАГУ!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Писемність</a:t>
            </a:r>
            <a:r>
              <a:rPr lang="ru-RU" dirty="0" smtClean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людському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smtClean="0"/>
              <a:t>є </a:t>
            </a:r>
            <a:r>
              <a:rPr lang="ru-RU" dirty="0" err="1" smtClean="0"/>
              <a:t>могутнім</a:t>
            </a:r>
            <a:r>
              <a:rPr lang="ru-RU" dirty="0" smtClean="0"/>
              <a:t> </a:t>
            </a:r>
            <a:r>
              <a:rPr lang="ru-RU" dirty="0" err="1" smtClean="0"/>
              <a:t>двигуном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/>
              <a:t>культури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письму люди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величезний</a:t>
            </a:r>
            <a:r>
              <a:rPr lang="ru-RU" dirty="0"/>
              <a:t> запас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накопичений</a:t>
            </a:r>
            <a:r>
              <a:rPr lang="ru-RU" dirty="0"/>
              <a:t> </a:t>
            </a:r>
            <a:r>
              <a:rPr lang="ru-RU" dirty="0" err="1"/>
              <a:t>людством</a:t>
            </a:r>
            <a:r>
              <a:rPr lang="ru-RU" dirty="0"/>
              <a:t>,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спадщину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і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для </a:t>
            </a:r>
            <a:r>
              <a:rPr lang="ru-RU" dirty="0" err="1"/>
              <a:t>майбутнього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ВСТУП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735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764704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Виникнення </a:t>
            </a:r>
            <a:r>
              <a:rPr lang="uk-UA" sz="2400" b="1" dirty="0" smtClean="0"/>
              <a:t>письменності Київської Русі</a:t>
            </a:r>
            <a:r>
              <a:rPr lang="uk-UA" sz="2400" dirty="0" smtClean="0"/>
              <a:t> тісно в’яжеться з питанням окультурення Русі шляхом християнізації, появи азбуки </a:t>
            </a:r>
            <a:r>
              <a:rPr lang="uk-UA" sz="2400" dirty="0" err="1" smtClean="0"/>
              <a:t>„руського</a:t>
            </a:r>
            <a:r>
              <a:rPr lang="uk-UA" sz="2400" dirty="0" smtClean="0"/>
              <a:t> </a:t>
            </a:r>
            <a:r>
              <a:rPr lang="uk-UA" sz="2400" dirty="0" err="1" smtClean="0"/>
              <a:t>письма”</a:t>
            </a:r>
            <a:r>
              <a:rPr lang="uk-UA" sz="2400" dirty="0" smtClean="0"/>
              <a:t>, впливу візантійської культури на початки християнізованої культури України.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134" y="2852936"/>
            <a:ext cx="5233764" cy="3593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368778"/>
            <a:ext cx="7211144" cy="5334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слов'янської</a:t>
            </a:r>
            <a:r>
              <a:rPr lang="ru-RU" dirty="0"/>
              <a:t> </a:t>
            </a:r>
            <a:r>
              <a:rPr lang="ru-RU" dirty="0" err="1"/>
              <a:t>писемності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з'ясоване</a:t>
            </a:r>
            <a:r>
              <a:rPr lang="ru-RU" dirty="0"/>
              <a:t>. Справа </a:t>
            </a:r>
            <a:r>
              <a:rPr lang="ru-RU" dirty="0" err="1"/>
              <a:t>ускладнюється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нашого</a:t>
            </a:r>
            <a:r>
              <a:rPr lang="ru-RU" dirty="0"/>
              <a:t> часу </a:t>
            </a:r>
            <a:r>
              <a:rPr lang="ru-RU" dirty="0" err="1"/>
              <a:t>збереглося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слов'янські</a:t>
            </a:r>
            <a:r>
              <a:rPr lang="ru-RU" dirty="0"/>
              <a:t> азбуки — </a:t>
            </a:r>
            <a:r>
              <a:rPr lang="ru-RU" dirty="0" err="1"/>
              <a:t>глаголиця</a:t>
            </a:r>
            <a:r>
              <a:rPr lang="ru-RU" dirty="0"/>
              <a:t> та </a:t>
            </a:r>
            <a:r>
              <a:rPr lang="ru-RU" dirty="0" err="1"/>
              <a:t>кирилиця</a:t>
            </a:r>
            <a:r>
              <a:rPr lang="ru-RU" dirty="0"/>
              <a:t>. Яка з них </a:t>
            </a:r>
            <a:r>
              <a:rPr lang="ru-RU" dirty="0" err="1"/>
              <a:t>давніша</a:t>
            </a:r>
            <a:r>
              <a:rPr lang="ru-RU" dirty="0"/>
              <a:t> і яку </a:t>
            </a:r>
            <a:r>
              <a:rPr lang="ru-RU" dirty="0" err="1"/>
              <a:t>винайшов</a:t>
            </a:r>
            <a:r>
              <a:rPr lang="ru-RU" dirty="0"/>
              <a:t> </a:t>
            </a:r>
            <a:r>
              <a:rPr lang="ru-RU" dirty="0" err="1"/>
              <a:t>слов'янський</a:t>
            </a:r>
            <a:r>
              <a:rPr lang="ru-RU" dirty="0"/>
              <a:t> </a:t>
            </a:r>
            <a:r>
              <a:rPr lang="ru-RU" dirty="0" err="1"/>
              <a:t>просвітитель</a:t>
            </a:r>
            <a:r>
              <a:rPr lang="ru-RU" dirty="0"/>
              <a:t> </a:t>
            </a:r>
            <a:r>
              <a:rPr lang="ru-RU" dirty="0" err="1"/>
              <a:t>Кирило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предметом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і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учених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7106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nn.ru/data/forum/images/2013-11/80939255-uglata_glagolj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840760" cy="4247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544522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Перероблений і доповнений грецький алфавіт – Глаголиця</a:t>
            </a:r>
            <a:br>
              <a:rPr lang="uk-UA" dirty="0" smtClean="0"/>
            </a:br>
            <a:r>
              <a:rPr lang="ru-RU" dirty="0" smtClean="0"/>
              <a:t>У 60-х роках IX ст. </a:t>
            </a:r>
            <a:r>
              <a:rPr lang="ru-RU" dirty="0" err="1" smtClean="0"/>
              <a:t>винайдена</a:t>
            </a:r>
            <a:r>
              <a:rPr lang="ru-RU" dirty="0" smtClean="0"/>
              <a:t> </a:t>
            </a:r>
            <a:r>
              <a:rPr lang="ru-RU" dirty="0" err="1" smtClean="0"/>
              <a:t>Кирилом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7284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ГЛАГОЛИЦЯ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a.convdocs.org/pars_docs/refs/7/6681/6681_html_m7a6cab4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752528" cy="4784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59832" y="27284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КИРИЛИЦЯ</a:t>
            </a:r>
            <a:endParaRPr lang="uk-UA" sz="3600" dirty="0"/>
          </a:p>
        </p:txBody>
      </p:sp>
      <p:sp>
        <p:nvSpPr>
          <p:cNvPr id="4" name="Rectangle 3"/>
          <p:cNvSpPr/>
          <p:nvPr/>
        </p:nvSpPr>
        <p:spPr>
          <a:xfrm>
            <a:off x="2051720" y="573499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початку X ст. у м. </a:t>
            </a:r>
            <a:r>
              <a:rPr lang="ru-RU" dirty="0" err="1" smtClean="0"/>
              <a:t>Преславі</a:t>
            </a:r>
            <a:r>
              <a:rPr lang="ru-RU" dirty="0" smtClean="0"/>
              <a:t> </a:t>
            </a:r>
            <a:r>
              <a:rPr lang="ru-RU" dirty="0" err="1" smtClean="0"/>
              <a:t>офіційним</a:t>
            </a:r>
            <a:r>
              <a:rPr lang="ru-RU" dirty="0" smtClean="0"/>
              <a:t> стало </a:t>
            </a:r>
            <a:r>
              <a:rPr lang="ru-RU" dirty="0" err="1" smtClean="0"/>
              <a:t>протокирилівське</a:t>
            </a:r>
            <a:r>
              <a:rPr lang="ru-RU" dirty="0" smtClean="0"/>
              <a:t> письмо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alusha1.narod.ru/travel/kiev/pics/PICT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73224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559098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Графіті </a:t>
            </a:r>
            <a:r>
              <a:rPr lang="uk-UA" dirty="0" smtClean="0"/>
              <a:t>у вигляді абетки, видряпане на стіні Софійського собору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home-edu.ru/user/f/00001231/examen/9-12_vek/pictures/ber_gram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111096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8" name="Picture 6" descr="http://upload.wikimedia.org/wikipedia/ru/1/13/Bb419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852936"/>
            <a:ext cx="6164535" cy="2592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75656" y="566124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Визначними</a:t>
            </a:r>
            <a:r>
              <a:rPr lang="ru-RU" dirty="0" smtClean="0"/>
              <a:t> </a:t>
            </a:r>
            <a:r>
              <a:rPr lang="ru-RU" dirty="0" err="1" smtClean="0"/>
              <a:t>пам'ятками</a:t>
            </a:r>
            <a:r>
              <a:rPr lang="ru-RU" dirty="0" smtClean="0"/>
              <a:t> </a:t>
            </a:r>
            <a:r>
              <a:rPr lang="ru-RU" dirty="0" err="1" smtClean="0"/>
              <a:t>писемності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знайдені</a:t>
            </a:r>
            <a:r>
              <a:rPr lang="ru-RU" dirty="0" smtClean="0"/>
              <a:t> у </a:t>
            </a:r>
            <a:r>
              <a:rPr lang="ru-RU" dirty="0" err="1" smtClean="0"/>
              <a:t>Новгороді</a:t>
            </a:r>
            <a:r>
              <a:rPr lang="ru-RU" dirty="0" smtClean="0"/>
              <a:t> та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давньоруських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берестяні</a:t>
            </a:r>
            <a:r>
              <a:rPr lang="ru-RU" dirty="0" smtClean="0"/>
              <a:t> </a:t>
            </a:r>
            <a:r>
              <a:rPr lang="ru-RU" dirty="0" err="1" smtClean="0"/>
              <a:t>грамоти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ntiquebooks.ru/pic/8/435/327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667500" cy="4581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7664" y="57332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Остромирове</a:t>
            </a:r>
            <a:r>
              <a:rPr lang="uk-UA" dirty="0" smtClean="0"/>
              <a:t> </a:t>
            </a:r>
            <a:r>
              <a:rPr lang="uk-UA" dirty="0" err="1" smtClean="0"/>
              <a:t>євангеліє</a:t>
            </a:r>
            <a:r>
              <a:rPr lang="uk-UA" dirty="0" smtClean="0"/>
              <a:t> 1056-1057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353</TotalTime>
  <Words>216</Words>
  <Application>Microsoft Office PowerPoint</Application>
  <PresentationFormat>On-screen Show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Виникнення писемності в Київській Русі</vt:lpstr>
      <vt:lpstr>                       ВСТУП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писемності в Київській Русі</dc:title>
  <dc:creator>Vlad</dc:creator>
  <cp:lastModifiedBy>Vlad</cp:lastModifiedBy>
  <cp:revision>81</cp:revision>
  <dcterms:created xsi:type="dcterms:W3CDTF">2014-11-18T16:37:34Z</dcterms:created>
  <dcterms:modified xsi:type="dcterms:W3CDTF">2014-11-20T14:55:27Z</dcterms:modified>
</cp:coreProperties>
</file>