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D5A39-2D1D-43AB-B6D2-31C35F903EBE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D4D94-A4D5-4DDC-9779-94AA32B9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D4D94-A4D5-4DDC-9779-94AA32B9CC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DEF173-FEFC-4C27-8F41-CCB12A0721E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779BA4-E71C-433B-9550-B4C360BDC8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uk-UA" dirty="0"/>
              <a:t>Стиль бароко – самоствердження української  національної  самобутності в європейському культурному просторі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752600"/>
          </a:xfrm>
        </p:spPr>
        <p:txBody>
          <a:bodyPr>
            <a:normAutofit/>
          </a:bodyPr>
          <a:lstStyle/>
          <a:p>
            <a:pPr marL="3230563" algn="l"/>
            <a:r>
              <a:rPr lang="uk-UA" sz="2400" dirty="0" smtClean="0">
                <a:latin typeface="Calibri" panose="020F0502020204030204" pitchFamily="34" charset="0"/>
              </a:rPr>
              <a:t>студента групи КП-21</a:t>
            </a:r>
          </a:p>
          <a:p>
            <a:pPr marL="3230563" algn="l"/>
            <a:r>
              <a:rPr lang="uk-UA" sz="2400" dirty="0" smtClean="0">
                <a:latin typeface="Calibri" panose="020F0502020204030204" pitchFamily="34" charset="0"/>
              </a:rPr>
              <a:t>ФПМ</a:t>
            </a:r>
          </a:p>
          <a:p>
            <a:pPr marL="3230563" algn="l"/>
            <a:r>
              <a:rPr lang="uk-UA" sz="2400" dirty="0" err="1" smtClean="0">
                <a:latin typeface="Calibri" panose="020F0502020204030204" pitchFamily="34" charset="0"/>
              </a:rPr>
              <a:t>Пастушенка</a:t>
            </a:r>
            <a:r>
              <a:rPr lang="uk-UA" sz="2400" dirty="0" smtClean="0">
                <a:latin typeface="Calibri" panose="020F0502020204030204" pitchFamily="34" charset="0"/>
              </a:rPr>
              <a:t> Андрія</a:t>
            </a:r>
            <a:endParaRPr lang="uk-U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Бароко -  стиль у європейському мистецтві початку XVI — кінця XVIII ст.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Основні риси стилю бароко — </a:t>
            </a:r>
            <a:r>
              <a:rPr lang="uk-UA" sz="2000" b="1" dirty="0" smtClean="0">
                <a:latin typeface="Calibri" panose="020F0502020204030204" pitchFamily="34" charset="0"/>
              </a:rPr>
              <a:t>парадність</a:t>
            </a:r>
            <a:r>
              <a:rPr lang="uk-UA" sz="2000" dirty="0" smtClean="0">
                <a:latin typeface="Calibri" panose="020F0502020204030204" pitchFamily="34" charset="0"/>
              </a:rPr>
              <a:t>, </a:t>
            </a:r>
            <a:r>
              <a:rPr lang="uk-UA" sz="2000" b="1" dirty="0" smtClean="0">
                <a:latin typeface="Calibri" panose="020F0502020204030204" pitchFamily="34" charset="0"/>
              </a:rPr>
              <a:t>урочистість</a:t>
            </a:r>
            <a:r>
              <a:rPr lang="uk-UA" sz="2000" dirty="0" smtClean="0">
                <a:latin typeface="Calibri" panose="020F0502020204030204" pitchFamily="34" charset="0"/>
              </a:rPr>
              <a:t>, </a:t>
            </a:r>
            <a:r>
              <a:rPr lang="uk-UA" sz="2000" b="1" dirty="0" smtClean="0">
                <a:latin typeface="Calibri" panose="020F0502020204030204" pitchFamily="34" charset="0"/>
              </a:rPr>
              <a:t>пишність</a:t>
            </a:r>
            <a:r>
              <a:rPr lang="uk-UA" sz="2000" dirty="0" smtClean="0">
                <a:latin typeface="Calibri" panose="020F0502020204030204" pitchFamily="34" charset="0"/>
              </a:rPr>
              <a:t>.</a:t>
            </a:r>
            <a:endParaRPr lang="uk-UA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thumb/0/02/Santa_Maria_degli_Scalzi_%28Venice%29.jpg/640px-Santa_Maria_degli_Scalzi_%28Venic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92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0082" y="583870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Церква </a:t>
            </a:r>
            <a:r>
              <a:rPr lang="uk-UA" dirty="0" err="1" smtClean="0"/>
              <a:t>Скальці</a:t>
            </a:r>
            <a:r>
              <a:rPr lang="uk-UA" dirty="0" smtClean="0"/>
              <a:t> в Венеції </a:t>
            </a:r>
          </a:p>
          <a:p>
            <a:pPr algn="ctr"/>
            <a:r>
              <a:rPr lang="uk-UA" dirty="0" smtClean="0"/>
              <a:t>арх. Б.</a:t>
            </a:r>
            <a:r>
              <a:rPr lang="en-US" dirty="0" smtClean="0"/>
              <a:t> </a:t>
            </a:r>
            <a:r>
              <a:rPr lang="uk-UA" dirty="0" err="1" smtClean="0"/>
              <a:t>Лонгена</a:t>
            </a:r>
            <a:r>
              <a:rPr lang="uk-UA" dirty="0" smtClean="0"/>
              <a:t>,17 ст.</a:t>
            </a:r>
            <a:endParaRPr lang="uk-UA" dirty="0"/>
          </a:p>
        </p:txBody>
      </p:sp>
      <p:pic>
        <p:nvPicPr>
          <p:cNvPr id="1030" name="Picture 6" descr="http://upload.wikimedia.org/wikipedia/commons/thumb/4/43/Reggia_di_Portici%2C_salone.JPG/1024px-Reggia_di_Portici%2C_sal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03" y="2890260"/>
            <a:ext cx="4426780" cy="29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3303" y="5838706"/>
            <a:ext cx="442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Джузеппе </a:t>
            </a:r>
            <a:r>
              <a:rPr lang="uk-UA" dirty="0" err="1" smtClean="0"/>
              <a:t>Боніто</a:t>
            </a:r>
            <a:r>
              <a:rPr lang="uk-UA" dirty="0" smtClean="0"/>
              <a:t>. «Архітектурні фрески палацу </a:t>
            </a:r>
            <a:r>
              <a:rPr lang="uk-UA" dirty="0" err="1" smtClean="0"/>
              <a:t>Портічі</a:t>
            </a:r>
            <a:r>
              <a:rPr lang="uk-UA" dirty="0" smtClean="0"/>
              <a:t>», Неаполь.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27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Засновником бароко в Італії вважають </a:t>
            </a:r>
          </a:p>
          <a:p>
            <a:pPr marL="347663" indent="0">
              <a:buNone/>
            </a:pPr>
            <a:r>
              <a:rPr lang="uk-UA" sz="2000" dirty="0" smtClean="0">
                <a:latin typeface="Calibri" panose="020F0502020204030204" pitchFamily="34" charset="0"/>
              </a:rPr>
              <a:t>Мікеланджело </a:t>
            </a:r>
            <a:r>
              <a:rPr lang="uk-UA" sz="2000" dirty="0" err="1" smtClean="0">
                <a:latin typeface="Calibri" panose="020F0502020204030204" pitchFamily="34" charset="0"/>
              </a:rPr>
              <a:t>Буонаротті</a:t>
            </a:r>
            <a:r>
              <a:rPr lang="uk-UA" sz="2000" dirty="0" smtClean="0">
                <a:latin typeface="Calibri" panose="020F0502020204030204" pitchFamily="34" charset="0"/>
              </a:rPr>
              <a:t> (1475—1564).</a:t>
            </a:r>
          </a:p>
          <a:p>
            <a:pPr marL="350838" indent="-261938"/>
            <a:r>
              <a:rPr lang="uk-UA" sz="2000" dirty="0" smtClean="0">
                <a:latin typeface="Calibri" panose="020F0502020204030204" pitchFamily="34" charset="0"/>
              </a:rPr>
              <a:t>Прославляння знаті і церкви.</a:t>
            </a:r>
          </a:p>
          <a:p>
            <a:pPr marL="350838" indent="-261938"/>
            <a:r>
              <a:rPr lang="uk-UA" sz="2000" dirty="0" smtClean="0">
                <a:latin typeface="Calibri" panose="020F0502020204030204" pitchFamily="34" charset="0"/>
              </a:rPr>
              <a:t>Поява нового явища – поєднання різних </a:t>
            </a:r>
          </a:p>
          <a:p>
            <a:pPr marL="354013" indent="0">
              <a:buNone/>
            </a:pPr>
            <a:r>
              <a:rPr lang="uk-UA" sz="2000" dirty="0" smtClean="0">
                <a:latin typeface="Calibri" panose="020F0502020204030204" pitchFamily="34" charset="0"/>
              </a:rPr>
              <a:t>видів мистецтв.</a:t>
            </a:r>
            <a:endParaRPr lang="uk-UA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upload.wikimedia.org/wikipedia/commons/9/94/Michelangelo_engr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58"/>
            <a:ext cx="2160240" cy="2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a/a9/Villandry_Gardens.jpg/800px-Villandry_Gard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65409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11971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anose="020F0502020204030204" pitchFamily="34" charset="0"/>
              </a:rPr>
              <a:t>Сад замку </a:t>
            </a:r>
            <a:r>
              <a:rPr lang="uk-UA" dirty="0" err="1" smtClean="0">
                <a:latin typeface="Calibri" panose="020F0502020204030204" pitchFamily="34" charset="0"/>
              </a:rPr>
              <a:t>Віландрі</a:t>
            </a:r>
            <a:r>
              <a:rPr lang="uk-UA" dirty="0" smtClean="0">
                <a:latin typeface="Calibri" panose="020F0502020204030204" pitchFamily="34" charset="0"/>
              </a:rPr>
              <a:t>, Франція</a:t>
            </a:r>
            <a:endParaRPr lang="uk-UA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415562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libri" panose="020F0502020204030204" pitchFamily="34" charset="0"/>
              </a:rPr>
              <a:t>Мікеланджело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Буонаротті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Бароко в українській культурі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Calibri" panose="020F0502020204030204" pitchFamily="34" charset="0"/>
              </a:rPr>
              <a:t>З’явився в Україні на початку </a:t>
            </a:r>
            <a:r>
              <a:rPr lang="en-US" sz="2000" dirty="0" smtClean="0">
                <a:latin typeface="Calibri" panose="020F0502020204030204" pitchFamily="34" charset="0"/>
              </a:rPr>
              <a:t>XVII</a:t>
            </a:r>
            <a:r>
              <a:rPr lang="uk-UA" sz="2000" dirty="0" smtClean="0">
                <a:latin typeface="Calibri" panose="020F0502020204030204" pitchFamily="34" charset="0"/>
              </a:rPr>
              <a:t> ст. в архітектурі.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Вперше проявився в Західній Україні.</a:t>
            </a:r>
          </a:p>
          <a:p>
            <a:r>
              <a:rPr lang="uk-UA" sz="2000" dirty="0">
                <a:latin typeface="Calibri" panose="020F0502020204030204" pitchFamily="34" charset="0"/>
              </a:rPr>
              <a:t>Часта назва – «козацьке бароко</a:t>
            </a:r>
            <a:r>
              <a:rPr lang="uk-UA" sz="2000" dirty="0" smtClean="0">
                <a:latin typeface="Calibri" panose="020F0502020204030204" pitchFamily="34" charset="0"/>
              </a:rPr>
              <a:t>».</a:t>
            </a:r>
          </a:p>
          <a:p>
            <a:r>
              <a:rPr lang="uk-UA" sz="2000" dirty="0" smtClean="0">
                <a:latin typeface="Calibri" panose="020F0502020204030204" pitchFamily="34" charset="0"/>
              </a:rPr>
              <a:t>В Україні бароко виявилось в: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Архітектурі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>
                <a:latin typeface="Calibri" panose="020F0502020204030204" pitchFamily="34" charset="0"/>
              </a:rPr>
              <a:t>Ж</a:t>
            </a:r>
            <a:r>
              <a:rPr lang="uk-UA" sz="1600" dirty="0" smtClean="0">
                <a:latin typeface="Calibri" panose="020F0502020204030204" pitchFamily="34" charset="0"/>
              </a:rPr>
              <a:t>ивописі </a:t>
            </a:r>
            <a:r>
              <a:rPr lang="uk-UA" sz="1600" dirty="0">
                <a:latin typeface="Calibri" panose="020F0502020204030204" pitchFamily="34" charset="0"/>
              </a:rPr>
              <a:t>та </a:t>
            </a:r>
            <a:r>
              <a:rPr lang="uk-UA" sz="1600" dirty="0" smtClean="0">
                <a:latin typeface="Calibri" panose="020F0502020204030204" pitchFamily="34" charset="0"/>
              </a:rPr>
              <a:t>графіці</a:t>
            </a:r>
            <a:r>
              <a:rPr lang="uk-UA" sz="1600" dirty="0">
                <a:latin typeface="Calibri" panose="020F0502020204030204" pitchFamily="34" charset="0"/>
              </a:rPr>
              <a:t>.</a:t>
            </a:r>
            <a:endParaRPr lang="uk-UA" sz="1600" dirty="0" smtClean="0">
              <a:latin typeface="Calibri" panose="020F0502020204030204" pitchFamily="34" charset="0"/>
            </a:endParaRP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Скульптурі.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Художньому </a:t>
            </a:r>
            <a:r>
              <a:rPr lang="uk-UA" sz="1600" dirty="0">
                <a:latin typeface="Calibri" panose="020F0502020204030204" pitchFamily="34" charset="0"/>
              </a:rPr>
              <a:t>металі та </a:t>
            </a:r>
            <a:r>
              <a:rPr lang="uk-UA" sz="1600" dirty="0" smtClean="0">
                <a:latin typeface="Calibri" panose="020F0502020204030204" pitchFamily="34" charset="0"/>
              </a:rPr>
              <a:t>гаптуванні.</a:t>
            </a:r>
          </a:p>
          <a:p>
            <a:pPr marL="470916" indent="-342900"/>
            <a:r>
              <a:rPr lang="uk-UA" sz="2000" dirty="0" smtClean="0">
                <a:latin typeface="Calibri" panose="020F0502020204030204" pitchFamily="34" charset="0"/>
              </a:rPr>
              <a:t>Великий вплив на розвиток бароко мали тогочасні магнати, меценати: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Петро Могила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Іван Мазепа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>
                <a:latin typeface="Calibri" panose="020F0502020204030204" pitchFamily="34" charset="0"/>
              </a:rPr>
              <a:t>Микола </a:t>
            </a:r>
            <a:r>
              <a:rPr lang="uk-UA" sz="1600" dirty="0" err="1" smtClean="0">
                <a:latin typeface="Calibri" panose="020F0502020204030204" pitchFamily="34" charset="0"/>
              </a:rPr>
              <a:t>Василій</a:t>
            </a:r>
            <a:r>
              <a:rPr lang="uk-UA" sz="1600" dirty="0" smtClean="0">
                <a:latin typeface="Calibri" panose="020F0502020204030204" pitchFamily="34" charset="0"/>
              </a:rPr>
              <a:t> Потоцький.</a:t>
            </a:r>
          </a:p>
        </p:txBody>
      </p:sp>
    </p:spTree>
    <p:extLst>
      <p:ext uri="{BB962C8B-B14F-4D97-AF65-F5344CB8AC3E}">
        <p14:creationId xmlns:p14="http://schemas.microsoft.com/office/powerpoint/2010/main" val="11517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Архітектура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5184576"/>
          </a:xfrm>
        </p:spPr>
        <p:txBody>
          <a:bodyPr/>
          <a:lstStyle/>
          <a:p>
            <a:r>
              <a:rPr lang="uk-UA" sz="2000" dirty="0" smtClean="0">
                <a:latin typeface="Calibri" panose="020F0502020204030204" pitchFamily="34" charset="0"/>
              </a:rPr>
              <a:t>Виник унаслідок поєднання місцевих архітектурних традицій та європейського бароко.</a:t>
            </a:r>
          </a:p>
          <a:p>
            <a:pPr marL="365125" indent="-276225" algn="just"/>
            <a:r>
              <a:rPr lang="uk-UA" sz="2000" dirty="0" smtClean="0">
                <a:latin typeface="Calibri" panose="020F0502020204030204" pitchFamily="34" charset="0"/>
              </a:rPr>
              <a:t>Яскравий зразок – Андріївська церква</a:t>
            </a:r>
          </a:p>
          <a:p>
            <a:pPr marL="354013" indent="0" algn="just">
              <a:buNone/>
            </a:pPr>
            <a:r>
              <a:rPr lang="uk-UA" sz="2000" dirty="0" smtClean="0">
                <a:latin typeface="Calibri" panose="020F0502020204030204" pitchFamily="34" charset="0"/>
              </a:rPr>
              <a:t>Б.Растреллі в Києві.</a:t>
            </a:r>
          </a:p>
          <a:p>
            <a:endParaRPr lang="uk-UA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://standrewschurch.sophiakievska.org/sites/default/files/an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1" y="1844824"/>
            <a:ext cx="2739588" cy="33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4/49/Kostel%2C_L%27viv.JPG/640px-Kostel%2C_L%27vi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 b="-704"/>
          <a:stretch/>
        </p:blipFill>
        <p:spPr bwMode="auto">
          <a:xfrm>
            <a:off x="1691680" y="2683277"/>
            <a:ext cx="287244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195959"/>
            <a:ext cx="287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Стрітенський</a:t>
            </a:r>
            <a:r>
              <a:rPr lang="uk-UA" dirty="0" smtClean="0"/>
              <a:t> костел босих кармелітів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301801" y="5242968"/>
            <a:ext cx="273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Андріївська церква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Живопис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uk-UA" sz="2000" dirty="0" smtClean="0">
                <a:latin typeface="Calibri" panose="020F0502020204030204" pitchFamily="34" charset="0"/>
              </a:rPr>
              <a:t>Театралізація</a:t>
            </a:r>
          </a:p>
          <a:p>
            <a:pPr marL="268288" indent="-268288">
              <a:buFont typeface="+mj-lt"/>
              <a:buAutoNum type="arabicPeriod"/>
            </a:pPr>
            <a:r>
              <a:rPr lang="uk-UA" sz="2000" dirty="0" smtClean="0">
                <a:latin typeface="Calibri" panose="020F0502020204030204" pitchFamily="34" charset="0"/>
              </a:rPr>
              <a:t>Умовність зображення</a:t>
            </a:r>
          </a:p>
          <a:p>
            <a:pPr marL="268288" indent="-268288">
              <a:buFont typeface="+mj-lt"/>
              <a:buAutoNum type="arabicPeriod"/>
            </a:pPr>
            <a:r>
              <a:rPr lang="uk-UA" sz="2000" dirty="0" smtClean="0">
                <a:latin typeface="Calibri" panose="020F0502020204030204" pitchFamily="34" charset="0"/>
              </a:rPr>
              <a:t>певна символічна система</a:t>
            </a:r>
            <a:endParaRPr lang="uk-UA" sz="2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b/b0/Petro_Mohyla-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2417"/>
            <a:ext cx="2448272" cy="3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4975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Петро Могила</a:t>
            </a:r>
          </a:p>
        </p:txBody>
      </p:sp>
      <p:pic>
        <p:nvPicPr>
          <p:cNvPr id="1028" name="Picture 4" descr="http://upload.wikimedia.org/wikipedia/commons/8/84/Chodkiewicz_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06" y="2879558"/>
            <a:ext cx="46762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6506" y="6047910"/>
            <a:ext cx="467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anose="020F0502020204030204" pitchFamily="34" charset="0"/>
              </a:rPr>
              <a:t>«Смерть Яна </a:t>
            </a:r>
            <a:r>
              <a:rPr lang="uk-UA" dirty="0" err="1" smtClean="0">
                <a:latin typeface="Calibri" panose="020F0502020204030204" pitchFamily="34" charset="0"/>
              </a:rPr>
              <a:t>Ходкевича</a:t>
            </a:r>
            <a:r>
              <a:rPr lang="uk-UA" dirty="0" smtClean="0">
                <a:latin typeface="Calibri" panose="020F0502020204030204" pitchFamily="34" charset="0"/>
              </a:rPr>
              <a:t> в Хотині 1621 р»</a:t>
            </a:r>
          </a:p>
          <a:p>
            <a:pPr algn="ctr"/>
            <a:r>
              <a:rPr lang="uk-UA" dirty="0" smtClean="0">
                <a:latin typeface="Calibri" panose="020F0502020204030204" pitchFamily="34" charset="0"/>
              </a:rPr>
              <a:t>Франциск </a:t>
            </a:r>
            <a:r>
              <a:rPr lang="uk-UA" dirty="0" err="1" smtClean="0">
                <a:latin typeface="Calibri" panose="020F0502020204030204" pitchFamily="34" charset="0"/>
              </a:rPr>
              <a:t>Смуглевич</a:t>
            </a:r>
            <a:endParaRPr lang="uk-U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Основна причина розвитку літератури бароко в Україні:</a:t>
            </a:r>
          </a:p>
          <a:p>
            <a:pPr marL="82296" indent="0" algn="ctr">
              <a:buNone/>
            </a:pPr>
            <a:r>
              <a:rPr lang="uk-UA" sz="2000" dirty="0" smtClean="0"/>
              <a:t>«Заснування київської школи 1615 року й її реформи, проведені Могилою (1644 р.) та Мазепою (1694 р.)»</a:t>
            </a:r>
          </a:p>
          <a:p>
            <a:r>
              <a:rPr lang="uk-UA" sz="2000" dirty="0" smtClean="0"/>
              <a:t>Поява силабічного вірша.</a:t>
            </a:r>
          </a:p>
          <a:p>
            <a:r>
              <a:rPr lang="uk-UA" sz="2000" dirty="0" smtClean="0"/>
              <a:t>Помітний розвиток акростиха та </a:t>
            </a:r>
            <a:r>
              <a:rPr lang="uk-UA" sz="2000" dirty="0" err="1" smtClean="0"/>
              <a:t>мезостиха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Основних жанр барокової поезії – духовна пісня.</a:t>
            </a:r>
          </a:p>
          <a:p>
            <a:r>
              <a:rPr lang="uk-UA" sz="2000" dirty="0" smtClean="0"/>
              <a:t>Світська поезія: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/>
              <a:t>Філософська та еротична лірика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/>
              <a:t>Панегірик та епіграма</a:t>
            </a:r>
          </a:p>
          <a:p>
            <a:pPr marL="745236" lvl="1" indent="-342900">
              <a:buFont typeface="+mj-lt"/>
              <a:buAutoNum type="arabicPeriod"/>
            </a:pPr>
            <a:r>
              <a:rPr lang="uk-UA" sz="1600" dirty="0" smtClean="0"/>
              <a:t>Пейзажні вірші.</a:t>
            </a:r>
          </a:p>
          <a:p>
            <a:r>
              <a:rPr lang="uk-UA" sz="2000" dirty="0" smtClean="0"/>
              <a:t>Розвиток прозової літератури</a:t>
            </a:r>
          </a:p>
          <a:p>
            <a:r>
              <a:rPr lang="uk-UA" sz="2000" dirty="0" smtClean="0"/>
              <a:t>Поява демонологічних повістей та авантюрних оповідань.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927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Значення бароко </a:t>
            </a:r>
            <a:r>
              <a:rPr lang="uk-UA" sz="2400" smtClean="0"/>
              <a:t>в </a:t>
            </a:r>
            <a:r>
              <a:rPr lang="uk-UA" sz="2400" smtClean="0"/>
              <a:t>українській </a:t>
            </a:r>
            <a:r>
              <a:rPr lang="uk-UA" sz="2400" dirty="0" smtClean="0"/>
              <a:t>культурі важко переоцінити. Використовуючи здобутки європейського бароко українські митці поєднували їх з місцевими традиціями, створивши неповторний стиль.</a:t>
            </a:r>
          </a:p>
          <a:p>
            <a:pPr algn="just"/>
            <a:r>
              <a:rPr lang="uk-UA" sz="2400" dirty="0" smtClean="0"/>
              <a:t>Українське бароко мало вплив майже на всі види мистецтва.</a:t>
            </a:r>
          </a:p>
          <a:p>
            <a:pPr algn="just"/>
            <a:r>
              <a:rPr lang="uk-UA" sz="2400" dirty="0" smtClean="0"/>
              <a:t>Завдяки провідним українським меценатам та козацькій старшині було створено величезна кількість барокових пам’яток, які збереглись до наших часів.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7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347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320</TotalTime>
  <Words>339</Words>
  <Application>Microsoft Office PowerPoint</Application>
  <PresentationFormat>Экран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Стиль бароко – самоствердження української  національної  самобутності в європейському культурному просторі</vt:lpstr>
      <vt:lpstr>Загальна характеристика</vt:lpstr>
      <vt:lpstr>Історія</vt:lpstr>
      <vt:lpstr>Бароко в українській культурі</vt:lpstr>
      <vt:lpstr>Архітектура</vt:lpstr>
      <vt:lpstr>Живопис</vt:lpstr>
      <vt:lpstr>Література</vt:lpstr>
      <vt:lpstr>Висновки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бароко – самоствердження української  національної  самобутності в європейському культурному просторі</dc:title>
  <dc:creator>Андрей</dc:creator>
  <cp:lastModifiedBy>Андрей</cp:lastModifiedBy>
  <cp:revision>19</cp:revision>
  <dcterms:created xsi:type="dcterms:W3CDTF">2014-11-17T18:40:07Z</dcterms:created>
  <dcterms:modified xsi:type="dcterms:W3CDTF">2014-11-18T20:06:36Z</dcterms:modified>
</cp:coreProperties>
</file>