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57" r:id="rId3"/>
    <p:sldId id="261" r:id="rId4"/>
    <p:sldId id="262" r:id="rId5"/>
    <p:sldId id="258" r:id="rId6"/>
    <p:sldId id="259" r:id="rId7"/>
    <p:sldId id="260" r:id="rId8"/>
    <p:sldId id="256" r:id="rId9"/>
    <p:sldId id="265" r:id="rId10"/>
    <p:sldId id="264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F49F6-9E55-4B93-9225-9313581735C5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D383E-1AB9-48D1-BBCF-F97981512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E0F8C-9F68-454B-B58F-4730DC59597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26F007-A89D-4BB5-ABA6-190B0C06F7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wheel spokes="8"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У</a:t>
            </a:r>
            <a:r>
              <a:rPr lang="uk-UA" dirty="0" err="1" smtClean="0">
                <a:latin typeface="Arial Black" pitchFamily="34" charset="0"/>
              </a:rPr>
              <a:t>країнська</a:t>
            </a:r>
            <a:r>
              <a:rPr lang="uk-UA" dirty="0" smtClean="0">
                <a:latin typeface="Arial Black" pitchFamily="34" charset="0"/>
              </a:rPr>
              <a:t> культура 19 ст.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 </a:t>
            </a:r>
            <a:r>
              <a:rPr lang="uk-UA" dirty="0" smtClean="0"/>
              <a:t>Виконав Роговий Андрій Владиславович КА-23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8740" r="14429" b="1166"/>
          <a:stretch/>
        </p:blipFill>
        <p:spPr>
          <a:xfrm>
            <a:off x="250825" y="220663"/>
            <a:ext cx="3168650" cy="4779962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0" y="5286375"/>
            <a:ext cx="37433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solidFill>
                  <a:srgbClr val="FF0000"/>
                </a:solidFill>
              </a:rPr>
              <a:t>Василь Тропінін</a:t>
            </a:r>
          </a:p>
          <a:p>
            <a:pPr algn="ctr"/>
            <a:r>
              <a:rPr lang="uk-UA" sz="2000" b="1">
                <a:solidFill>
                  <a:srgbClr val="FF0000"/>
                </a:solidFill>
              </a:rPr>
              <a:t>(1776-1857 рр.)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175" y="246063"/>
            <a:ext cx="1906588" cy="2689225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3525" y="3973513"/>
            <a:ext cx="2384425" cy="2695575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sp>
        <p:nvSpPr>
          <p:cNvPr id="31750" name="TextBox 5"/>
          <p:cNvSpPr txBox="1">
            <a:spLocks noChangeArrowheads="1"/>
          </p:cNvSpPr>
          <p:nvPr/>
        </p:nvSpPr>
        <p:spPr bwMode="auto">
          <a:xfrm>
            <a:off x="3419475" y="2201863"/>
            <a:ext cx="3924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FF0000"/>
                </a:solidFill>
              </a:rPr>
              <a:t>«Дівчина з </a:t>
            </a:r>
          </a:p>
          <a:p>
            <a:pPr algn="ctr"/>
            <a:r>
              <a:rPr lang="uk-UA" sz="2000" b="1">
                <a:solidFill>
                  <a:srgbClr val="FF0000"/>
                </a:solidFill>
              </a:rPr>
              <a:t>Поділля»</a:t>
            </a:r>
          </a:p>
        </p:txBody>
      </p:sp>
      <p:sp>
        <p:nvSpPr>
          <p:cNvPr id="31751" name="TextBox 6"/>
          <p:cNvSpPr txBox="1">
            <a:spLocks noChangeArrowheads="1"/>
          </p:cNvSpPr>
          <p:nvPr/>
        </p:nvSpPr>
        <p:spPr bwMode="auto">
          <a:xfrm>
            <a:off x="6613525" y="3975100"/>
            <a:ext cx="2232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FF0000"/>
                </a:solidFill>
              </a:rPr>
              <a:t>«Українець»</a:t>
            </a:r>
          </a:p>
        </p:txBody>
      </p:sp>
      <p:sp>
        <p:nvSpPr>
          <p:cNvPr id="31752" name="Прямоугольник 2"/>
          <p:cNvSpPr>
            <a:spLocks noChangeArrowheads="1"/>
          </p:cNvSpPr>
          <p:nvPr/>
        </p:nvSpPr>
        <p:spPr bwMode="auto">
          <a:xfrm>
            <a:off x="6264275" y="4763"/>
            <a:ext cx="293052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 В. Тропінін залишався кріпаком навіть вже будучи відомим художником, багато років він жив і працював у Подільському маєтку своїх добродіїв. Саме тут відбувається становлення майстра,   він детально знайомиться з іконописною традицією.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08363" y="2935288"/>
            <a:ext cx="2843212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cs typeface="Arial" charset="0"/>
              </a:rPr>
              <a:t>Він пише безліч портретів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(«Дівчина з Поділля», «Хлопчик з сокирою», «Весілля в селі </a:t>
            </a:r>
            <a:r>
              <a:rPr lang="uk-UA" b="1" dirty="0" err="1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Кукавці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», «Українець», «Портрет подільського селянина»), </a:t>
            </a:r>
            <a:r>
              <a:rPr lang="uk-UA" dirty="0">
                <a:cs typeface="Arial" charset="0"/>
              </a:rPr>
              <a:t>демократизм і реалізм яких були новаторськими. </a:t>
            </a:r>
          </a:p>
        </p:txBody>
      </p:sp>
    </p:spTree>
  </p:cSld>
  <p:clrMapOvr>
    <a:masterClrMapping/>
  </p:clrMapOvr>
  <p:transition advTm="2195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863" name="Picture 7" descr="Украина (1890 - 1900) (43 фото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6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7859" name="Rectangle 3"/>
          <p:cNvSpPr>
            <a:spLocks noGrp="1" noChangeArrowheads="1"/>
          </p:cNvSpPr>
          <p:nvPr>
            <p:ph type="title"/>
          </p:nvPr>
        </p:nvSpPr>
        <p:spPr>
          <a:xfrm>
            <a:off x="-252413" y="0"/>
            <a:ext cx="4067176" cy="1328738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0099FF"/>
                </a:solidFill>
              </a:rPr>
              <a:t/>
            </a:r>
            <a:br>
              <a:rPr lang="en-US">
                <a:solidFill>
                  <a:srgbClr val="0099FF"/>
                </a:solidFill>
              </a:rPr>
            </a:br>
            <a:r>
              <a:rPr lang="uk-UA" sz="4000" b="1">
                <a:solidFill>
                  <a:srgbClr val="FFFF00"/>
                </a:solidFill>
              </a:rPr>
              <a:t>АРХІТЕКТУРА УКРАЇНИ</a:t>
            </a:r>
            <a:endParaRPr lang="ru-RU" sz="4000" b="1">
              <a:solidFill>
                <a:srgbClr val="FFFF00"/>
              </a:solidFill>
            </a:endParaRPr>
          </a:p>
        </p:txBody>
      </p:sp>
      <p:sp>
        <p:nvSpPr>
          <p:cNvPr id="3778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95738" y="0"/>
            <a:ext cx="5148262" cy="6858000"/>
          </a:xfrm>
          <a:solidFill>
            <a:srgbClr val="FFFF00">
              <a:alpha val="34000"/>
            </a:srgbClr>
          </a:solidFill>
        </p:spPr>
        <p:txBody>
          <a:bodyPr/>
          <a:lstStyle/>
          <a:p>
            <a:pPr marL="0" indent="0" algn="just">
              <a:lnSpc>
                <a:spcPct val="90000"/>
              </a:lnSpc>
            </a:pPr>
            <a:r>
              <a:rPr lang="uk-UA" sz="2000">
                <a:solidFill>
                  <a:srgbClr val="000000"/>
                </a:solidFill>
                <a:effectLst/>
              </a:rPr>
              <a:t>Шедевром монументальної скульптури став пам’ятник Б.Хмельницькому в Києві (автор – російський скульптор М. Мікешин). Були побудовані визначні споруди – оперний театр в Одесі (архітектори Ф.Фельнер та Г.Гельмер), Львові (З.Горголевський), резиденція митрополита в Чернівцях (Й.Главк).</a:t>
            </a:r>
          </a:p>
          <a:p>
            <a:pPr marL="0" indent="0">
              <a:lnSpc>
                <a:spcPct val="90000"/>
              </a:lnSpc>
            </a:pPr>
            <a:r>
              <a:rPr lang="uk-UA" sz="2000">
                <a:solidFill>
                  <a:srgbClr val="000000"/>
                </a:solidFill>
                <a:effectLst/>
              </a:rPr>
              <a:t> Створено визначні зразки українського модерну – будинок Полтавського земства (архітектори  В.Кричевський і К.Жуков, розписи С.Васильківського, М.Самокіша, М.Беркоса, М.Уварова), будинок товариства “Дністер” у Львові (І.Левицький), перший в Україні критий ринок – Бессарабський в Києві (Г.Гай), меморіальний храм під Берестечком на Волині (В.Максимов), “Народний дім” у Дрогобичі (О.Лушпинський).</a:t>
            </a:r>
          </a:p>
          <a:p>
            <a:pPr marL="0" indent="0">
              <a:lnSpc>
                <a:spcPct val="90000"/>
              </a:lnSpc>
            </a:pPr>
            <a:r>
              <a:rPr lang="uk-UA" sz="2000">
                <a:solidFill>
                  <a:srgbClr val="000000"/>
                </a:solidFill>
                <a:effectLst/>
              </a:rPr>
              <a:t>Шедевром монументальної скульптури став пам’ятник Б.Хмельницькому в Києві (автор – російський скульптор М. Мікешин).</a:t>
            </a:r>
            <a:endParaRPr lang="uk-UA" sz="2400" b="1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ransition spd="med" advClick="0" advTm="0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7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7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77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77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7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7786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7786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77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77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77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77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77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77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778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377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77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377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/>
      <p:bldP spid="377860" grpId="0" build="p" animBg="1"/>
      <p:bldP spid="377860" grpI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86" name="Picture 6" descr="Украина (1890 - 1900) (43 фото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538" y="2798763"/>
            <a:ext cx="2773362" cy="2746375"/>
          </a:xfrm>
          <a:solidFill>
            <a:srgbClr val="1AFCFC">
              <a:alpha val="39000"/>
            </a:srgbClr>
          </a:solidFill>
        </p:spPr>
        <p:txBody>
          <a:bodyPr>
            <a:normAutofit fontScale="92500" lnSpcReduction="20000"/>
          </a:bodyPr>
          <a:lstStyle/>
          <a:p>
            <a:pPr algn="just">
              <a:buFontTx/>
              <a:buNone/>
            </a:pPr>
            <a:r>
              <a:rPr lang="uk-UA"/>
              <a:t>Педагоги: </a:t>
            </a:r>
          </a:p>
          <a:p>
            <a:pPr algn="just">
              <a:buFontTx/>
              <a:buNone/>
            </a:pPr>
            <a:r>
              <a:rPr lang="uk-UA" sz="2000"/>
              <a:t>М. Пирогов, </a:t>
            </a:r>
          </a:p>
          <a:p>
            <a:pPr algn="just">
              <a:buFontTx/>
              <a:buNone/>
            </a:pPr>
            <a:r>
              <a:rPr lang="uk-UA" sz="2000"/>
              <a:t>К. Ушинський</a:t>
            </a:r>
          </a:p>
          <a:p>
            <a:pPr algn="just">
              <a:buFontTx/>
              <a:buNone/>
            </a:pPr>
            <a:r>
              <a:rPr lang="uk-UA" sz="2000"/>
              <a:t>М.Остроградський</a:t>
            </a:r>
          </a:p>
          <a:p>
            <a:pPr algn="just">
              <a:buFontTx/>
              <a:buNone/>
            </a:pPr>
            <a:r>
              <a:rPr lang="uk-UA" sz="2000"/>
              <a:t>М.Максимович</a:t>
            </a:r>
          </a:p>
          <a:p>
            <a:pPr algn="just">
              <a:buFontTx/>
              <a:buNone/>
            </a:pPr>
            <a:r>
              <a:rPr lang="uk-UA" sz="2000"/>
              <a:t>І.Мечніков,І.Сєченов</a:t>
            </a:r>
          </a:p>
          <a:p>
            <a:pPr algn="just">
              <a:buFontTx/>
              <a:buNone/>
            </a:pPr>
            <a:r>
              <a:rPr lang="uk-UA" sz="2000"/>
              <a:t>М.Грушевський та інші</a:t>
            </a:r>
          </a:p>
          <a:p>
            <a:pPr algn="just">
              <a:buFontTx/>
              <a:buNone/>
            </a:pPr>
            <a:r>
              <a:rPr lang="ru-RU"/>
              <a:t> </a:t>
            </a:r>
          </a:p>
        </p:txBody>
      </p:sp>
      <p:sp>
        <p:nvSpPr>
          <p:cNvPr id="378884" name="Rectangle 4"/>
          <p:cNvSpPr>
            <a:spLocks noChangeArrowheads="1"/>
          </p:cNvSpPr>
          <p:nvPr/>
        </p:nvSpPr>
        <p:spPr bwMode="auto">
          <a:xfrm>
            <a:off x="323850" y="6092825"/>
            <a:ext cx="42116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tabLst>
                <a:tab pos="228600" algn="l"/>
              </a:tabLst>
            </a:pPr>
            <a:r>
              <a:rPr lang="uk-UA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Культура України ХІХ ст.</a:t>
            </a:r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title"/>
          </p:nvPr>
        </p:nvSpPr>
        <p:spPr>
          <a:xfrm>
            <a:off x="611188" y="1341438"/>
            <a:ext cx="8064500" cy="1439862"/>
          </a:xfrm>
        </p:spPr>
        <p:txBody>
          <a:bodyPr/>
          <a:lstStyle/>
          <a:p>
            <a:r>
              <a:rPr lang="uk-UA" sz="2800" b="1">
                <a:solidFill>
                  <a:srgbClr val="FFFF00"/>
                </a:solidFill>
              </a:rPr>
              <a:t>Середина 19 століття характеризується розвитком прогресивних ідей</a:t>
            </a:r>
            <a:r>
              <a:rPr lang="ru-RU"/>
              <a:t> </a:t>
            </a:r>
          </a:p>
        </p:txBody>
      </p:sp>
      <p:sp>
        <p:nvSpPr>
          <p:cNvPr id="378887" name="Oval 7"/>
          <p:cNvSpPr>
            <a:spLocks noChangeArrowheads="1"/>
          </p:cNvSpPr>
          <p:nvPr/>
        </p:nvSpPr>
        <p:spPr bwMode="auto">
          <a:xfrm>
            <a:off x="1403350" y="620713"/>
            <a:ext cx="5473700" cy="50482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>
                <a:solidFill>
                  <a:schemeClr val="bg1"/>
                </a:solidFill>
              </a:rPr>
              <a:t>ОСВІТА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378889" name="Rectangle 9"/>
          <p:cNvSpPr>
            <a:spLocks noRot="1" noChangeArrowheads="1"/>
          </p:cNvSpPr>
          <p:nvPr/>
        </p:nvSpPr>
        <p:spPr bwMode="auto">
          <a:xfrm>
            <a:off x="3132138" y="4005263"/>
            <a:ext cx="2951162" cy="2016125"/>
          </a:xfrm>
          <a:prstGeom prst="rect">
            <a:avLst/>
          </a:prstGeom>
          <a:solidFill>
            <a:srgbClr val="1AFCFC">
              <a:alpha val="3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uk-UA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Положення про школу (1864 р)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uk-UA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Перший університет відкрито у Харкові (1805 р)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endParaRPr lang="ru-RU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78890" name="Rectangle 10"/>
          <p:cNvSpPr>
            <a:spLocks noRot="1" noChangeArrowheads="1"/>
          </p:cNvSpPr>
          <p:nvPr/>
        </p:nvSpPr>
        <p:spPr bwMode="auto">
          <a:xfrm>
            <a:off x="5795963" y="5229225"/>
            <a:ext cx="3022600" cy="1628775"/>
          </a:xfrm>
          <a:prstGeom prst="rect">
            <a:avLst/>
          </a:prstGeom>
          <a:solidFill>
            <a:srgbClr val="1AFCFC">
              <a:alpha val="3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uk-UA" sz="2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	Зростання ваги природничих наук, так як відбувається промпіднесення</a:t>
            </a:r>
            <a:endParaRPr lang="ru-RU" sz="32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endParaRPr lang="ru-RU" sz="32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 spd="med" advClick="0" advTm="0">
    <p:dissolv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7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2000"/>
                                        <p:tgtEl>
                                          <p:spTgt spid="3788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2000"/>
                                        <p:tgtEl>
                                          <p:spTgt spid="3788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2000"/>
                                        <p:tgtEl>
                                          <p:spTgt spid="3788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3" grpId="0" build="p" animBg="1"/>
      <p:bldP spid="378884" grpId="0"/>
      <p:bldP spid="378885" grpId="0"/>
      <p:bldP spid="378885" grpId="1"/>
      <p:bldP spid="378887" grpId="0" animBg="1"/>
      <p:bldP spid="378889" grpId="0" build="p" animBg="1"/>
      <p:bldP spid="378890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00750" y="428625"/>
            <a:ext cx="3143250" cy="50784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cs typeface="Arial" charset="0"/>
              </a:rPr>
              <a:t>Визначною подією в українському науковому житті ХІХ ст. стає заснування завдяки спільним зусиллям інтелігенції Наддніпрянщини та Галичини у </a:t>
            </a:r>
            <a:r>
              <a:rPr lang="uk-UA" dirty="0">
                <a:solidFill>
                  <a:schemeClr val="bg1">
                    <a:lumMod val="85000"/>
                    <a:lumOff val="15000"/>
                  </a:schemeClr>
                </a:solidFill>
                <a:cs typeface="Arial" charset="0"/>
              </a:rPr>
              <a:t>1873</a:t>
            </a:r>
            <a:r>
              <a:rPr lang="uk-UA" dirty="0">
                <a:cs typeface="Arial" charset="0"/>
              </a:rPr>
              <a:t> році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«Літературного товариства імені Шевченка»</a:t>
            </a:r>
            <a:r>
              <a:rPr lang="uk-UA" dirty="0">
                <a:cs typeface="Arial" charset="0"/>
              </a:rPr>
              <a:t>, яке через кілька років під назвою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«Наукове товариство імені Шевченка» </a:t>
            </a:r>
            <a:r>
              <a:rPr lang="uk-UA" dirty="0">
                <a:cs typeface="Arial" charset="0"/>
              </a:rPr>
              <a:t>по суті перетворилося у першу вітчизняну академічну наукову організацію</a:t>
            </a:r>
            <a:endParaRPr lang="ru-RU" dirty="0"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287338"/>
            <a:ext cx="5616575" cy="4240212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sp>
        <p:nvSpPr>
          <p:cNvPr id="8196" name="Прямоугольник 4"/>
          <p:cNvSpPr>
            <a:spLocks noChangeArrowheads="1"/>
          </p:cNvSpPr>
          <p:nvPr/>
        </p:nvSpPr>
        <p:spPr bwMode="auto">
          <a:xfrm>
            <a:off x="500063" y="4929188"/>
            <a:ext cx="4572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</a:rPr>
              <a:t>Будинок</a:t>
            </a:r>
            <a:r>
              <a:rPr lang="ru-RU" sz="2800" b="1" dirty="0">
                <a:solidFill>
                  <a:srgbClr val="FF0000"/>
                </a:solidFill>
              </a:rPr>
              <a:t> НТШ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на </a:t>
            </a:r>
            <a:r>
              <a:rPr lang="ru-RU" sz="2800" b="1" dirty="0" err="1">
                <a:solidFill>
                  <a:srgbClr val="FF0000"/>
                </a:solidFill>
              </a:rPr>
              <a:t>вул</a:t>
            </a:r>
            <a:r>
              <a:rPr lang="ru-RU" sz="2800" b="1" dirty="0">
                <a:solidFill>
                  <a:srgbClr val="FF0000"/>
                </a:solidFill>
              </a:rPr>
              <a:t>. </a:t>
            </a:r>
            <a:r>
              <a:rPr lang="ru-RU" sz="2800" b="1" dirty="0" err="1">
                <a:solidFill>
                  <a:srgbClr val="FF0000"/>
                </a:solidFill>
              </a:rPr>
              <a:t>Чарнецького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(</a:t>
            </a:r>
            <a:r>
              <a:rPr lang="ru-RU" sz="2800" dirty="0" err="1">
                <a:solidFill>
                  <a:srgbClr val="FF0000"/>
                </a:solidFill>
              </a:rPr>
              <a:t>Львів</a:t>
            </a:r>
            <a:r>
              <a:rPr lang="ru-RU" sz="2800" dirty="0">
                <a:solidFill>
                  <a:srgbClr val="FF0000"/>
                </a:solidFill>
              </a:rPr>
              <a:t>)</a:t>
            </a:r>
            <a:endParaRPr lang="uk-UA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2009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3357554" cy="3429000"/>
          </a:xfrm>
          <a:prstGeom prst="rect">
            <a:avLst/>
          </a:prstGeom>
          <a:noFill/>
          <a:ln w="38100">
            <a:solidFill>
              <a:srgbClr val="D0BE40"/>
            </a:solidFill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0"/>
            <a:ext cx="2428860" cy="3286124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1"/>
            <a:ext cx="3220744" cy="3286123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57562"/>
            <a:ext cx="3881438" cy="3500438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l="9145" r="9655"/>
          <a:stretch/>
        </p:blipFill>
        <p:spPr>
          <a:xfrm>
            <a:off x="3857620" y="3357562"/>
            <a:ext cx="5286380" cy="3500438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333375"/>
            <a:ext cx="3600450" cy="4867275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0190" t="14057" r="12180" b="14289"/>
          <a:stretch/>
        </p:blipFill>
        <p:spPr>
          <a:xfrm>
            <a:off x="4178300" y="333375"/>
            <a:ext cx="2165350" cy="2841625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7048" t="6898" r="11545" b="11518"/>
          <a:stretch/>
        </p:blipFill>
        <p:spPr>
          <a:xfrm>
            <a:off x="6542088" y="2924175"/>
            <a:ext cx="2300287" cy="3438525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-1316038" y="5300663"/>
            <a:ext cx="7023101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>
                <a:solidFill>
                  <a:srgbClr val="FF0000"/>
                </a:solidFill>
              </a:rPr>
              <a:t>Тарас Шевченко  </a:t>
            </a:r>
          </a:p>
          <a:p>
            <a:pPr algn="ctr"/>
            <a:r>
              <a:rPr lang="uk-UA" sz="2800" b="1">
                <a:solidFill>
                  <a:srgbClr val="FF0000"/>
                </a:solidFill>
              </a:rPr>
              <a:t>(1814-1861 рр.)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43650" y="1146175"/>
            <a:ext cx="28479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0000"/>
                </a:solidFill>
                <a:latin typeface="+mn-lt"/>
                <a:cs typeface="+mn-cs"/>
              </a:rPr>
              <a:t>Автограф поезії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+mn-lt"/>
                <a:cs typeface="+mn-cs"/>
              </a:rPr>
              <a:t>«Думи мої»</a:t>
            </a:r>
            <a:endParaRPr lang="uk-UA" sz="20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3995738" y="4137025"/>
            <a:ext cx="25463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Збірка поетичних творів «Кобзар»  (1840 р.)</a:t>
            </a:r>
            <a:endParaRPr lang="uk-UA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612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8" y="285750"/>
            <a:ext cx="3032125" cy="4311650"/>
          </a:xfrm>
          <a:prstGeom prst="rect">
            <a:avLst/>
          </a:prstGeom>
          <a:ln w="28575">
            <a:solidFill>
              <a:schemeClr val="accent3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0" y="3143250"/>
            <a:ext cx="2857500" cy="3429000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246063" y="4951413"/>
            <a:ext cx="41052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>
                <a:solidFill>
                  <a:srgbClr val="FF0000"/>
                </a:solidFill>
              </a:rPr>
              <a:t>Григорій </a:t>
            </a:r>
          </a:p>
          <a:p>
            <a:pPr algn="ctr"/>
            <a:r>
              <a:rPr lang="uk-UA" sz="2800" b="1">
                <a:solidFill>
                  <a:srgbClr val="FF0000"/>
                </a:solidFill>
              </a:rPr>
              <a:t>Квітка-Основ'яненко </a:t>
            </a:r>
          </a:p>
          <a:p>
            <a:pPr algn="ctr"/>
            <a:r>
              <a:rPr lang="uk-UA" sz="2800">
                <a:solidFill>
                  <a:srgbClr val="FF0000"/>
                </a:solidFill>
              </a:rPr>
              <a:t>(1778-1843 рр.)</a:t>
            </a:r>
          </a:p>
        </p:txBody>
      </p:sp>
      <p:sp>
        <p:nvSpPr>
          <p:cNvPr id="17413" name="Прямоугольник 6"/>
          <p:cNvSpPr>
            <a:spLocks noChangeArrowheads="1"/>
          </p:cNvSpPr>
          <p:nvPr/>
        </p:nvSpPr>
        <p:spPr bwMode="auto">
          <a:xfrm>
            <a:off x="4500563" y="0"/>
            <a:ext cx="4643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До харківського гуртка належав також Григорій Квітка-Основ'яненко — основоположник української художньої прози. </a:t>
            </a:r>
            <a:endParaRPr lang="ru-RU"/>
          </a:p>
        </p:txBody>
      </p:sp>
      <p:sp>
        <p:nvSpPr>
          <p:cNvPr id="17414" name="Прямоугольник 7"/>
          <p:cNvSpPr>
            <a:spLocks noChangeArrowheads="1"/>
          </p:cNvSpPr>
          <p:nvPr/>
        </p:nvSpPr>
        <p:spPr bwMode="auto">
          <a:xfrm>
            <a:off x="3500438" y="1214438"/>
            <a:ext cx="564356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cs typeface="Arial" charset="0"/>
              </a:rPr>
              <a:t>Його повісті різноманітні: одні — написані з гумором, другі — сентиментальні, треті — дають реалістичні картини (краща —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«Сердешна Оксана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»</a:t>
            </a:r>
            <a:r>
              <a:rPr lang="uk-UA" dirty="0">
                <a:cs typeface="Arial" charset="0"/>
              </a:rPr>
              <a:t>), інші просякнуті народними віруваннями і переказами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(«Конотопська </a:t>
            </a:r>
            <a:r>
              <a:rPr lang="uk-UA" b="1" dirty="0" err="1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відьма</a:t>
            </a:r>
            <a:r>
              <a:rPr lang="uk-UA" dirty="0" err="1">
                <a:cs typeface="Arial" charset="0"/>
              </a:rPr>
              <a:t>”</a:t>
            </a:r>
            <a:r>
              <a:rPr lang="uk-UA" dirty="0">
                <a:cs typeface="Arial" charset="0"/>
              </a:rPr>
              <a:t>).</a:t>
            </a:r>
          </a:p>
          <a:p>
            <a:pPr>
              <a:defRPr/>
            </a:pPr>
            <a:r>
              <a:rPr lang="uk-UA" dirty="0">
                <a:cs typeface="Arial" charset="0"/>
              </a:rPr>
              <a:t> Квітка-Основ'яненко</a:t>
            </a:r>
          </a:p>
          <a:p>
            <a:pPr>
              <a:defRPr/>
            </a:pPr>
            <a:r>
              <a:rPr lang="uk-UA" dirty="0">
                <a:cs typeface="Arial" charset="0"/>
              </a:rPr>
              <a:t>перервав традицію</a:t>
            </a:r>
          </a:p>
          <a:p>
            <a:pPr>
              <a:defRPr/>
            </a:pPr>
            <a:r>
              <a:rPr lang="uk-UA" dirty="0">
                <a:cs typeface="Arial" charset="0"/>
              </a:rPr>
              <a:t> використання </a:t>
            </a:r>
          </a:p>
          <a:p>
            <a:pPr>
              <a:defRPr/>
            </a:pPr>
            <a:r>
              <a:rPr lang="uk-UA" dirty="0">
                <a:cs typeface="Arial" charset="0"/>
              </a:rPr>
              <a:t>української мови </a:t>
            </a:r>
          </a:p>
          <a:p>
            <a:pPr>
              <a:defRPr/>
            </a:pPr>
            <a:r>
              <a:rPr lang="uk-UA" dirty="0">
                <a:cs typeface="Arial" charset="0"/>
              </a:rPr>
              <a:t>тільки в комічних</a:t>
            </a:r>
          </a:p>
          <a:p>
            <a:pPr>
              <a:defRPr/>
            </a:pPr>
            <a:r>
              <a:rPr lang="uk-UA" dirty="0">
                <a:cs typeface="Arial" charset="0"/>
              </a:rPr>
              <a:t> жанрах.</a:t>
            </a:r>
            <a:endParaRPr lang="ru-RU" dirty="0">
              <a:cs typeface="Arial" charset="0"/>
            </a:endParaRPr>
          </a:p>
        </p:txBody>
      </p:sp>
    </p:spTree>
  </p:cSld>
  <p:clrMapOvr>
    <a:masterClrMapping/>
  </p:clrMapOvr>
  <p:transition advTm="1892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3786188" cy="4786313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1652" r="396" b="4823"/>
          <a:stretch/>
        </p:blipFill>
        <p:spPr>
          <a:xfrm>
            <a:off x="4214813" y="3643313"/>
            <a:ext cx="2382837" cy="2873375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6928"/>
          <a:stretch/>
        </p:blipFill>
        <p:spPr>
          <a:xfrm>
            <a:off x="4214813" y="285750"/>
            <a:ext cx="2298700" cy="2878138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-1500188" y="4357688"/>
            <a:ext cx="7200901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solidFill>
                  <a:srgbClr val="FF0000"/>
                </a:solidFill>
              </a:rPr>
              <a:t>Іван Котляревський</a:t>
            </a:r>
          </a:p>
          <a:p>
            <a:pPr algn="ctr"/>
            <a:r>
              <a:rPr lang="uk-UA" sz="2400" b="1">
                <a:solidFill>
                  <a:srgbClr val="FF0000"/>
                </a:solidFill>
              </a:rPr>
              <a:t> </a:t>
            </a:r>
            <a:r>
              <a:rPr lang="uk-UA" sz="2400">
                <a:solidFill>
                  <a:srgbClr val="FF0000"/>
                </a:solidFill>
              </a:rPr>
              <a:t>(1769-1838 рр.)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286375"/>
            <a:ext cx="457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cs typeface="Arial" charset="0"/>
              </a:rPr>
              <a:t> Першим твором народною мовою, який почав процес її оформлення у сучасну літературну мову, стала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«Енеїда»    </a:t>
            </a:r>
            <a:r>
              <a:rPr lang="uk-UA" b="1" dirty="0">
                <a:cs typeface="Arial" charset="0"/>
              </a:rPr>
              <a:t>І. Котляревського</a:t>
            </a:r>
            <a:endParaRPr lang="ru-RU" dirty="0"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72250" y="357188"/>
            <a:ext cx="2571750" cy="53546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cs typeface="Arial" charset="0"/>
              </a:rPr>
              <a:t>Пародія на поему Вергілія, де троянський герой Еней показаний козацьким ватажком, була опублікована у Петербурзі у </a:t>
            </a:r>
            <a:r>
              <a:rPr lang="uk-UA" b="1" dirty="0">
                <a:solidFill>
                  <a:schemeClr val="bg1">
                    <a:lumMod val="85000"/>
                    <a:lumOff val="15000"/>
                  </a:schemeClr>
                </a:solidFill>
                <a:cs typeface="Arial" charset="0"/>
              </a:rPr>
              <a:t>1798 </a:t>
            </a:r>
            <a:r>
              <a:rPr lang="uk-UA" dirty="0">
                <a:cs typeface="Arial" charset="0"/>
              </a:rPr>
              <a:t>без відома автора. Вже після її успіху Котляревський доповнив, розширив свою поему, написав музичні комедії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«Наталка-Полтавка»</a:t>
            </a:r>
            <a:r>
              <a:rPr lang="uk-UA" dirty="0">
                <a:cs typeface="Arial" charset="0"/>
              </a:rPr>
              <a:t>,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«Москаль-чарівник».</a:t>
            </a:r>
            <a:endParaRPr lang="ru-RU" b="1" dirty="0">
              <a:solidFill>
                <a:schemeClr val="accent5">
                  <a:lumMod val="50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  <p:transition advTm="2017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88" name="Picture 12" descr="Украина (1890 - 1900) (43 фото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5B781"/>
          </a:solidFill>
          <a:ln w="9525">
            <a:noFill/>
            <a:miter lim="800000"/>
            <a:headEnd/>
            <a:tailEnd/>
          </a:ln>
        </p:spPr>
      </p:pic>
      <p:sp>
        <p:nvSpPr>
          <p:cNvPr id="28058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2520950"/>
          </a:xfrm>
          <a:solidFill>
            <a:srgbClr val="D5B781">
              <a:alpha val="69000"/>
            </a:srgbClr>
          </a:solidFill>
          <a:ln>
            <a:solidFill>
              <a:srgbClr val="00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uk-UA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Музика і театральне </a:t>
            </a:r>
            <a:br>
              <a:rPr lang="uk-UA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uk-UA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мистецтво</a:t>
            </a:r>
            <a:br>
              <a:rPr lang="uk-UA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 20 - х роках 19 століття музика набуває рис романтизму. Стають поширеними такі жанри як опера, пісні; їм характерне ліричне звучання, емоційне піднесення, використання елементів фольклору.</a:t>
            </a:r>
          </a:p>
        </p:txBody>
      </p:sp>
      <p:sp>
        <p:nvSpPr>
          <p:cNvPr id="2805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781300"/>
            <a:ext cx="5148263" cy="4076700"/>
          </a:xfrm>
          <a:solidFill>
            <a:srgbClr val="D5B781">
              <a:alpha val="58000"/>
            </a:srgbClr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uk-UA" sz="2000" b="1" u="sng" dirty="0"/>
              <a:t>ВИДАТНІ ДІЯЧІ</a:t>
            </a:r>
          </a:p>
          <a:p>
            <a:r>
              <a:rPr lang="uk-UA" sz="2000" b="1" dirty="0"/>
              <a:t>Микола Лисенко</a:t>
            </a:r>
            <a:endParaRPr lang="ru-RU" sz="2000" b="1" dirty="0"/>
          </a:p>
          <a:p>
            <a:r>
              <a:rPr lang="ru-RU" sz="2000" b="1" dirty="0" err="1"/>
              <a:t>Яків</a:t>
            </a:r>
            <a:r>
              <a:rPr lang="ru-RU" sz="2000" b="1" dirty="0"/>
              <a:t> </a:t>
            </a:r>
            <a:r>
              <a:rPr lang="ru-RU" sz="2000" b="1" dirty="0" err="1"/>
              <a:t>Степовий</a:t>
            </a:r>
            <a:r>
              <a:rPr lang="ru-RU" sz="2000" b="1" dirty="0"/>
              <a:t> </a:t>
            </a:r>
            <a:r>
              <a:rPr lang="ru-RU" sz="2000" b="1" dirty="0" err="1"/>
              <a:t>Павло</a:t>
            </a:r>
            <a:r>
              <a:rPr lang="ru-RU" sz="2000" b="1" dirty="0"/>
              <a:t> </a:t>
            </a:r>
            <a:r>
              <a:rPr lang="ru-RU" sz="2000" b="1" dirty="0" err="1"/>
              <a:t>Сениця</a:t>
            </a:r>
            <a:endParaRPr lang="ru-RU" sz="2000" b="1" dirty="0"/>
          </a:p>
          <a:p>
            <a:r>
              <a:rPr lang="ru-RU" sz="2000" b="1" dirty="0"/>
              <a:t>М. </a:t>
            </a:r>
            <a:r>
              <a:rPr lang="ru-RU" sz="2000" b="1" dirty="0" err="1"/>
              <a:t>Кропивницький</a:t>
            </a:r>
            <a:r>
              <a:rPr lang="ru-RU" sz="2000" b="1" dirty="0"/>
              <a:t> </a:t>
            </a:r>
          </a:p>
          <a:p>
            <a:r>
              <a:rPr lang="ru-RU" sz="2000" b="1" dirty="0" err="1"/>
              <a:t>Іван</a:t>
            </a:r>
            <a:r>
              <a:rPr lang="ru-RU" sz="2000" b="1" dirty="0"/>
              <a:t> Карпенко - Карий </a:t>
            </a:r>
          </a:p>
          <a:p>
            <a:r>
              <a:rPr lang="ru-RU" sz="2000" b="1" dirty="0" err="1"/>
              <a:t>Нечуй</a:t>
            </a:r>
            <a:r>
              <a:rPr lang="ru-RU" sz="2000" b="1" dirty="0"/>
              <a:t> - </a:t>
            </a:r>
            <a:r>
              <a:rPr lang="ru-RU" sz="2000" b="1" dirty="0" err="1"/>
              <a:t>Левицький</a:t>
            </a:r>
            <a:r>
              <a:rPr lang="ru-RU" sz="2000" b="1" dirty="0"/>
              <a:t> </a:t>
            </a:r>
          </a:p>
          <a:p>
            <a:r>
              <a:rPr lang="ru-RU" sz="2000" b="1" dirty="0"/>
              <a:t>С.С. </a:t>
            </a:r>
            <a:r>
              <a:rPr lang="ru-RU" sz="2000" b="1" dirty="0" err="1"/>
              <a:t>Гулак</a:t>
            </a:r>
            <a:r>
              <a:rPr lang="ru-RU" sz="2000" b="1" dirty="0"/>
              <a:t> - </a:t>
            </a:r>
            <a:r>
              <a:rPr lang="ru-RU" sz="2000" b="1" dirty="0" err="1"/>
              <a:t>Артемовський</a:t>
            </a:r>
            <a:r>
              <a:rPr lang="ru-RU" sz="2000" b="1" dirty="0"/>
              <a:t>  </a:t>
            </a:r>
          </a:p>
          <a:p>
            <a:r>
              <a:rPr lang="ru-RU" sz="2000" b="1" dirty="0"/>
              <a:t>Петро </a:t>
            </a:r>
            <a:r>
              <a:rPr lang="ru-RU" sz="2000" b="1" dirty="0" err="1"/>
              <a:t>Ніщинський</a:t>
            </a:r>
            <a:r>
              <a:rPr lang="ru-RU" sz="2000" b="1" dirty="0"/>
              <a:t> </a:t>
            </a:r>
          </a:p>
          <a:p>
            <a:r>
              <a:rPr lang="ru-RU" sz="2000" b="1" dirty="0"/>
              <a:t>Нестор </a:t>
            </a:r>
            <a:r>
              <a:rPr lang="ru-RU" sz="2000" b="1" dirty="0" err="1"/>
              <a:t>Нежанківський</a:t>
            </a:r>
            <a:r>
              <a:rPr lang="ru-RU" sz="2000" b="1" dirty="0"/>
              <a:t> </a:t>
            </a:r>
          </a:p>
          <a:p>
            <a:r>
              <a:rPr lang="ru-RU" sz="2000" b="1" dirty="0"/>
              <a:t>С. </a:t>
            </a:r>
            <a:r>
              <a:rPr lang="ru-RU" sz="2000" b="1" dirty="0" err="1"/>
              <a:t>Скарбек</a:t>
            </a:r>
            <a:endParaRPr lang="uk-UA" sz="2000" b="1" dirty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b="1" dirty="0" err="1"/>
              <a:t>М.Вербицький</a:t>
            </a:r>
            <a:r>
              <a:rPr lang="ru-RU" sz="2000" b="1" dirty="0"/>
              <a:t>, І. </a:t>
            </a:r>
            <a:r>
              <a:rPr lang="ru-RU" sz="2000" b="1" dirty="0" err="1"/>
              <a:t>Лаврінський</a:t>
            </a:r>
            <a:endParaRPr lang="ru-RU" sz="2000" b="1" dirty="0"/>
          </a:p>
        </p:txBody>
      </p:sp>
      <p:sp>
        <p:nvSpPr>
          <p:cNvPr id="280589" name="Rectangle 13"/>
          <p:cNvSpPr>
            <a:spLocks noChangeArrowheads="1"/>
          </p:cNvSpPr>
          <p:nvPr/>
        </p:nvSpPr>
        <p:spPr bwMode="auto">
          <a:xfrm>
            <a:off x="5435600" y="2781300"/>
            <a:ext cx="3708400" cy="4076700"/>
          </a:xfrm>
          <a:prstGeom prst="rect">
            <a:avLst/>
          </a:prstGeom>
          <a:solidFill>
            <a:srgbClr val="D5B781">
              <a:alpha val="63000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00"/>
                </a:solidFill>
              </a:rPr>
              <a:t>ГІМН УКРАЇНИ</a:t>
            </a:r>
          </a:p>
          <a:p>
            <a:pPr algn="ctr"/>
            <a:r>
              <a:rPr lang="ru-RU" sz="2400" b="1">
                <a:solidFill>
                  <a:srgbClr val="000000"/>
                </a:solidFill>
              </a:rPr>
              <a:t>"Ще не вмерла Україна"</a:t>
            </a:r>
            <a:r>
              <a:rPr lang="ru-RU" sz="2000" b="1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sz="3200" b="1">
                <a:solidFill>
                  <a:srgbClr val="000000"/>
                </a:solidFill>
              </a:rPr>
              <a:t>(1862р.)</a:t>
            </a:r>
          </a:p>
        </p:txBody>
      </p:sp>
    </p:spTree>
  </p:cSld>
  <p:clrMapOvr>
    <a:masterClrMapping/>
  </p:clrMapOvr>
  <p:transition spd="med" advClick="0" advTm="0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0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05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058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058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0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0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0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0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0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0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0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0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0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0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0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0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0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0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0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0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0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0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0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0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0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0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0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0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05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05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05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05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05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05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05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05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05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0" grpId="0" animBg="1"/>
      <p:bldP spid="280581" grpId="0" build="p" animBg="1"/>
      <p:bldP spid="28058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188913"/>
            <a:ext cx="4040188" cy="4891087"/>
          </a:xfrm>
          <a:prstGeom prst="rect">
            <a:avLst/>
          </a:prstGeom>
          <a:noFill/>
          <a:ln w="38100">
            <a:solidFill>
              <a:srgbClr val="D0BE40"/>
            </a:solidFill>
            <a:miter lim="800000"/>
            <a:headEnd/>
            <a:tailEnd/>
          </a:ln>
        </p:spPr>
      </p:pic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752475" y="4287838"/>
            <a:ext cx="3311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solidFill>
                  <a:srgbClr val="FF0000"/>
                </a:solidFill>
              </a:rPr>
              <a:t>Архип Куїнджі</a:t>
            </a:r>
          </a:p>
          <a:p>
            <a:pPr algn="ctr"/>
            <a:r>
              <a:rPr lang="uk-UA" sz="2000">
                <a:solidFill>
                  <a:srgbClr val="FF0000"/>
                </a:solidFill>
              </a:rPr>
              <a:t>(1842-1910 рр.)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163" y="188913"/>
            <a:ext cx="4110037" cy="2528887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5313363" y="2219325"/>
            <a:ext cx="3095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>
                <a:solidFill>
                  <a:srgbClr val="FF0000"/>
                </a:solidFill>
              </a:rPr>
              <a:t>«Ніч на Дніпрі»</a:t>
            </a:r>
            <a:br>
              <a:rPr lang="uk-UA" sz="2400">
                <a:solidFill>
                  <a:srgbClr val="FF0000"/>
                </a:solidFill>
              </a:rPr>
            </a:br>
            <a:endParaRPr lang="uk-UA" sz="240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775" y="2774950"/>
            <a:ext cx="4140200" cy="2606675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sp>
        <p:nvSpPr>
          <p:cNvPr id="32775" name="TextBox 6"/>
          <p:cNvSpPr txBox="1">
            <a:spLocks noChangeArrowheads="1"/>
          </p:cNvSpPr>
          <p:nvPr/>
        </p:nvSpPr>
        <p:spPr bwMode="auto">
          <a:xfrm>
            <a:off x="4605338" y="4826000"/>
            <a:ext cx="4248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>
                <a:solidFill>
                  <a:srgbClr val="FF0000"/>
                </a:solidFill>
              </a:rPr>
              <a:t>«Плями місячного сяйва»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7650" y="5057775"/>
            <a:ext cx="45720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cs typeface="Arial" charset="0"/>
              </a:rPr>
              <a:t> Новаторською для пейзажу стала творчість А. Куїнджі, який народився поблизу Маріуполя. Перша ж виставлена ним картина —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«Ніч на Дніпрі» </a:t>
            </a:r>
            <a:r>
              <a:rPr lang="uk-UA" dirty="0">
                <a:cs typeface="Arial" charset="0"/>
              </a:rPr>
              <a:t>— викликала в Петербурзі сенсацію. </a:t>
            </a:r>
          </a:p>
        </p:txBody>
      </p:sp>
      <p:sp>
        <p:nvSpPr>
          <p:cNvPr id="32777" name="Прямоугольник 2"/>
          <p:cNvSpPr>
            <a:spLocks noChangeArrowheads="1"/>
          </p:cNvSpPr>
          <p:nvPr/>
        </p:nvSpPr>
        <p:spPr bwMode="auto">
          <a:xfrm>
            <a:off x="4776788" y="5661025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Художник володів тонким мистецтвом передавати на полотні світло, повітря.</a:t>
            </a:r>
          </a:p>
        </p:txBody>
      </p:sp>
    </p:spTree>
  </p:cSld>
  <p:clrMapOvr>
    <a:masterClrMapping/>
  </p:clrMapOvr>
  <p:transition advTm="1328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482</Words>
  <PresentationFormat>Экран (4:3)</PresentationFormat>
  <Paragraphs>79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Українська культура 19 ст.</vt:lpstr>
      <vt:lpstr>Середина 19 століття характеризується розвитком прогресивних ідей </vt:lpstr>
      <vt:lpstr>Слайд 3</vt:lpstr>
      <vt:lpstr>Слайд 4</vt:lpstr>
      <vt:lpstr>Слайд 5</vt:lpstr>
      <vt:lpstr>Слайд 6</vt:lpstr>
      <vt:lpstr>Слайд 7</vt:lpstr>
      <vt:lpstr>Музика і театральне  мистецтво У 20 - х роках 19 століття музика набуває рис романтизму. Стають поширеними такі жанри як опера, пісні; їм характерне ліричне звучання, емоційне піднесення, використання елементів фольклору.</vt:lpstr>
      <vt:lpstr>Слайд 9</vt:lpstr>
      <vt:lpstr>Слайд 10</vt:lpstr>
      <vt:lpstr> АРХІТЕКТУРА УКРАЇНИ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Середина 19 століття характеризується розвитком прогресивних ідей </dc:title>
  <dc:creator>master</dc:creator>
  <cp:lastModifiedBy>master</cp:lastModifiedBy>
  <cp:revision>6</cp:revision>
  <dcterms:created xsi:type="dcterms:W3CDTF">2014-11-15T13:45:40Z</dcterms:created>
  <dcterms:modified xsi:type="dcterms:W3CDTF">2014-11-17T19:04:27Z</dcterms:modified>
</cp:coreProperties>
</file>