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8" autoAdjust="0"/>
    <p:restoredTop sz="94660"/>
  </p:normalViewPr>
  <p:slideViewPr>
    <p:cSldViewPr>
      <p:cViewPr varScale="1">
        <p:scale>
          <a:sx n="68" d="100"/>
          <a:sy n="68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22108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 err="1" smtClean="0">
                <a:solidFill>
                  <a:schemeClr val="tx1"/>
                </a:solidFill>
              </a:rPr>
              <a:t>підготував</a:t>
            </a:r>
            <a:r>
              <a:rPr lang="ru-RU" sz="2800" b="1" i="1" dirty="0" smtClean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ru-RU" sz="2800" b="1" i="1" dirty="0" smtClean="0">
                <a:solidFill>
                  <a:schemeClr val="tx1"/>
                </a:solidFill>
              </a:rPr>
              <a:t>студент гр.КА-23</a:t>
            </a:r>
          </a:p>
          <a:p>
            <a:pPr algn="r"/>
            <a:r>
              <a:rPr lang="uk-UA" sz="2800" b="1" i="1" dirty="0" smtClean="0">
                <a:solidFill>
                  <a:schemeClr val="tx1"/>
                </a:solidFill>
              </a:rPr>
              <a:t>Нікітін Андрій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</a:t>
            </a:r>
            <a:r>
              <a:rPr lang="uk-UA" b="1" dirty="0" smtClean="0"/>
              <a:t>ЕЦЕНАТСЬКА ДІЯЛЬНІСТЬ В УКРАЇНІ.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 БОГДАН І ВАРВАРА ХАНЕНКИ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Найвідоміші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роду </a:t>
            </a:r>
            <a:r>
              <a:rPr lang="ru-RU" dirty="0" err="1" smtClean="0"/>
              <a:t>Ханенків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Михайло Степанович — </a:t>
            </a:r>
            <a:r>
              <a:rPr lang="ru-RU" dirty="0" err="1" smtClean="0"/>
              <a:t>уманського</a:t>
            </a:r>
            <a:r>
              <a:rPr lang="ru-RU" dirty="0" smtClean="0"/>
              <a:t> полковника, </a:t>
            </a:r>
            <a:r>
              <a:rPr lang="ru-RU" dirty="0" err="1" smtClean="0"/>
              <a:t>гетьмана</a:t>
            </a:r>
            <a:r>
              <a:rPr lang="ru-RU" dirty="0" smtClean="0"/>
              <a:t> </a:t>
            </a:r>
            <a:r>
              <a:rPr lang="ru-RU" dirty="0" err="1" smtClean="0"/>
              <a:t>Правобережної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(1669—1674 </a:t>
            </a:r>
            <a:r>
              <a:rPr lang="ru-RU" dirty="0" err="1" smtClean="0"/>
              <a:t>рр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Микола</a:t>
            </a:r>
            <a:r>
              <a:rPr lang="ru-RU" dirty="0" smtClean="0"/>
              <a:t> Данилович —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онук</a:t>
            </a:r>
            <a:r>
              <a:rPr lang="ru-RU" dirty="0" smtClean="0"/>
              <a:t>;  за </a:t>
            </a:r>
            <a:r>
              <a:rPr lang="ru-RU" dirty="0" err="1" smtClean="0"/>
              <a:t>гетьманства</a:t>
            </a:r>
            <a:r>
              <a:rPr lang="ru-RU" dirty="0" smtClean="0"/>
              <a:t> </a:t>
            </a:r>
            <a:r>
              <a:rPr lang="ru-RU" dirty="0" err="1" smtClean="0"/>
              <a:t>Кирила</a:t>
            </a:r>
            <a:r>
              <a:rPr lang="ru-RU" dirty="0" smtClean="0"/>
              <a:t> </a:t>
            </a:r>
            <a:r>
              <a:rPr lang="ru-RU" dirty="0" err="1" smtClean="0"/>
              <a:t>Розумовського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генеральним</a:t>
            </a:r>
            <a:r>
              <a:rPr lang="ru-RU" dirty="0" smtClean="0"/>
              <a:t> хорунжим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Іванович</a:t>
            </a:r>
            <a:r>
              <a:rPr lang="ru-RU" dirty="0" smtClean="0"/>
              <a:t> — </a:t>
            </a:r>
            <a:r>
              <a:rPr lang="ru-RU" dirty="0" err="1" smtClean="0"/>
              <a:t>активний</a:t>
            </a:r>
            <a:r>
              <a:rPr lang="ru-RU" dirty="0" smtClean="0"/>
              <a:t> </a:t>
            </a:r>
            <a:r>
              <a:rPr lang="ru-RU" dirty="0" err="1" smtClean="0"/>
              <a:t>учасник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1861 р. на </a:t>
            </a:r>
            <a:r>
              <a:rPr lang="ru-RU" dirty="0" err="1" smtClean="0"/>
              <a:t>Чернігівщині</a:t>
            </a:r>
            <a:r>
              <a:rPr lang="ru-RU" dirty="0" smtClean="0"/>
              <a:t>, </a:t>
            </a:r>
            <a:r>
              <a:rPr lang="ru-RU" dirty="0" err="1" smtClean="0"/>
              <a:t>збирав</a:t>
            </a:r>
            <a:r>
              <a:rPr lang="ru-RU" dirty="0" smtClean="0"/>
              <a:t> </a:t>
            </a:r>
            <a:r>
              <a:rPr lang="ru-RU" dirty="0" err="1" smtClean="0"/>
              <a:t>стародруки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автором </a:t>
            </a:r>
            <a:r>
              <a:rPr lang="ru-RU" dirty="0" err="1" smtClean="0"/>
              <a:t>праць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хранителем </a:t>
            </a:r>
            <a:r>
              <a:rPr lang="ru-RU" dirty="0" err="1" smtClean="0"/>
              <a:t>багатющого</a:t>
            </a:r>
            <a:r>
              <a:rPr lang="ru-RU" dirty="0" smtClean="0"/>
              <a:t> </a:t>
            </a:r>
            <a:r>
              <a:rPr lang="ru-RU" dirty="0" err="1" smtClean="0"/>
              <a:t>фамільного</a:t>
            </a:r>
            <a:r>
              <a:rPr lang="ru-RU" dirty="0" smtClean="0"/>
              <a:t> </a:t>
            </a:r>
            <a:r>
              <a:rPr lang="ru-RU" dirty="0" err="1" smtClean="0"/>
              <a:t>архіву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Богдан </a:t>
            </a:r>
            <a:r>
              <a:rPr lang="ru-RU" dirty="0" err="1" smtClean="0"/>
              <a:t>Іванович</a:t>
            </a:r>
            <a:r>
              <a:rPr lang="ru-RU" dirty="0" smtClean="0"/>
              <a:t> — 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благородних</a:t>
            </a:r>
            <a:r>
              <a:rPr lang="ru-RU" dirty="0" smtClean="0"/>
              <a:t> </a:t>
            </a:r>
            <a:r>
              <a:rPr lang="ru-RU" dirty="0" err="1" smtClean="0"/>
              <a:t>поривань</a:t>
            </a:r>
            <a:r>
              <a:rPr lang="ru-RU" dirty="0" smtClean="0"/>
              <a:t>,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роду.</a:t>
            </a:r>
          </a:p>
          <a:p>
            <a:endParaRPr lang="ru-RU" dirty="0"/>
          </a:p>
        </p:txBody>
      </p:sp>
      <p:pic>
        <p:nvPicPr>
          <p:cNvPr id="7" name="Содержимое 6" descr="200px-Mykhail_Khanenk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700808"/>
            <a:ext cx="2310704" cy="3096344"/>
          </a:xfrm>
        </p:spPr>
      </p:pic>
      <p:sp>
        <p:nvSpPr>
          <p:cNvPr id="2050" name="AutoShape 2" descr="Mykhail Khanenk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Mykhail Khanenk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Данила\Desktop\Bogdan_Khanenko.jpe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573016"/>
            <a:ext cx="2255672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Молоді</a:t>
            </a:r>
            <a:r>
              <a:rPr lang="ru-RU" dirty="0" smtClean="0"/>
              <a:t> роки Богдана </a:t>
            </a:r>
            <a:r>
              <a:rPr lang="ru-RU" dirty="0" err="1" smtClean="0"/>
              <a:t>Ханенка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Отримує</a:t>
            </a:r>
            <a:r>
              <a:rPr lang="ru-RU" dirty="0" smtClean="0"/>
              <a:t> 1873 р. в </a:t>
            </a:r>
            <a:r>
              <a:rPr lang="ru-RU" dirty="0" err="1" smtClean="0"/>
              <a:t>Московському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диплом кандидата права, через два роки </a:t>
            </a:r>
            <a:r>
              <a:rPr lang="ru-RU" dirty="0" err="1" smtClean="0"/>
              <a:t>займає</a:t>
            </a:r>
            <a:r>
              <a:rPr lang="ru-RU" dirty="0" smtClean="0"/>
              <a:t> посаду столичного мирового </a:t>
            </a:r>
            <a:r>
              <a:rPr lang="ru-RU" dirty="0" err="1" smtClean="0"/>
              <a:t>судді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Розпочинає</a:t>
            </a:r>
            <a:r>
              <a:rPr lang="ru-RU" dirty="0" smtClean="0"/>
              <a:t> </a:t>
            </a:r>
            <a:r>
              <a:rPr lang="ru-RU" dirty="0" err="1" smtClean="0"/>
              <a:t>колекціонування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, школою </a:t>
            </a:r>
            <a:r>
              <a:rPr lang="ru-RU" dirty="0" err="1" smtClean="0"/>
              <a:t>входження</a:t>
            </a:r>
            <a:r>
              <a:rPr lang="ru-RU" dirty="0" smtClean="0"/>
              <a:t> до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стало для </a:t>
            </a:r>
            <a:r>
              <a:rPr lang="ru-RU" dirty="0" err="1" smtClean="0"/>
              <a:t>Ханенка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представниками</a:t>
            </a:r>
            <a:r>
              <a:rPr lang="ru-RU" dirty="0" smtClean="0"/>
              <a:t> </a:t>
            </a:r>
            <a:r>
              <a:rPr lang="ru-RU" dirty="0" err="1" smtClean="0"/>
              <a:t>ліберальної</a:t>
            </a:r>
            <a:r>
              <a:rPr lang="ru-RU" dirty="0" smtClean="0"/>
              <a:t> </a:t>
            </a:r>
            <a:r>
              <a:rPr lang="ru-RU" dirty="0" err="1" smtClean="0"/>
              <a:t>буржуазії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П. П. </a:t>
            </a:r>
            <a:r>
              <a:rPr lang="ru-RU" dirty="0" err="1" smtClean="0"/>
              <a:t>Семеновим-Тянь-Шанським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Царстві</a:t>
            </a:r>
            <a:r>
              <a:rPr lang="ru-RU" dirty="0" smtClean="0"/>
              <a:t> </a:t>
            </a:r>
            <a:r>
              <a:rPr lang="ru-RU" dirty="0" err="1" smtClean="0"/>
              <a:t>Польському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1876 р.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обіймає</a:t>
            </a:r>
            <a:r>
              <a:rPr lang="ru-RU" dirty="0" smtClean="0"/>
              <a:t> посаду члена </a:t>
            </a:r>
            <a:r>
              <a:rPr lang="ru-RU" dirty="0" err="1" smtClean="0"/>
              <a:t>Варшавського</a:t>
            </a:r>
            <a:r>
              <a:rPr lang="ru-RU" dirty="0" smtClean="0"/>
              <a:t> окружного суду, </a:t>
            </a:r>
            <a:r>
              <a:rPr lang="ru-RU" dirty="0" err="1" smtClean="0"/>
              <a:t>знайомиться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найбільшими</a:t>
            </a:r>
            <a:r>
              <a:rPr lang="ru-RU" dirty="0" smtClean="0"/>
              <a:t> </a:t>
            </a:r>
            <a:r>
              <a:rPr lang="ru-RU" dirty="0" err="1" smtClean="0"/>
              <a:t>художніми</a:t>
            </a:r>
            <a:r>
              <a:rPr lang="ru-RU" dirty="0" smtClean="0"/>
              <a:t> галереями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"</a:t>
            </a:r>
            <a:r>
              <a:rPr lang="ru-RU" dirty="0" err="1" smtClean="0"/>
              <a:t>професійного</a:t>
            </a:r>
            <a:r>
              <a:rPr lang="ru-RU" dirty="0" smtClean="0"/>
              <a:t>" </a:t>
            </a:r>
            <a:r>
              <a:rPr lang="ru-RU" dirty="0" err="1" smtClean="0"/>
              <a:t>колекціонера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1025" name="Picture 1" descr="C:\Users\Данила\Desktop\VPSemenov_tan_shans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2088232" cy="3020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одруження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Варварою Терещенко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59832" y="1556792"/>
            <a:ext cx="447484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1881 р. </a:t>
            </a:r>
            <a:r>
              <a:rPr lang="ru-RU" dirty="0" err="1" smtClean="0"/>
              <a:t>залишає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службу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дружиною на </a:t>
            </a:r>
            <a:r>
              <a:rPr lang="ru-RU" dirty="0" err="1" smtClean="0"/>
              <a:t>батьківщину</a:t>
            </a:r>
            <a:r>
              <a:rPr lang="ru-RU" dirty="0" smtClean="0"/>
              <a:t>, </a:t>
            </a:r>
            <a:r>
              <a:rPr lang="ru-RU" dirty="0" err="1" smtClean="0"/>
              <a:t>поперемінно</a:t>
            </a:r>
            <a:r>
              <a:rPr lang="ru-RU" dirty="0" smtClean="0"/>
              <a:t> </a:t>
            </a:r>
            <a:r>
              <a:rPr lang="ru-RU" dirty="0" err="1" smtClean="0"/>
              <a:t>проживаючи</a:t>
            </a:r>
            <a:r>
              <a:rPr lang="ru-RU" dirty="0" smtClean="0"/>
              <a:t> </a:t>
            </a:r>
            <a:r>
              <a:rPr lang="ru-RU" dirty="0" err="1" smtClean="0"/>
              <a:t>деякий</a:t>
            </a:r>
            <a:r>
              <a:rPr lang="ru-RU" dirty="0" smtClean="0"/>
              <a:t> час в </a:t>
            </a:r>
            <a:r>
              <a:rPr lang="ru-RU" dirty="0" err="1" smtClean="0"/>
              <a:t>Києві</a:t>
            </a:r>
            <a:r>
              <a:rPr lang="ru-RU" dirty="0" smtClean="0"/>
              <a:t>, </a:t>
            </a:r>
            <a:r>
              <a:rPr lang="ru-RU" dirty="0" err="1" smtClean="0"/>
              <a:t>Москві</a:t>
            </a:r>
            <a:r>
              <a:rPr lang="ru-RU" dirty="0" smtClean="0"/>
              <a:t> та у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маєтку</a:t>
            </a:r>
            <a:r>
              <a:rPr lang="ru-RU" dirty="0" smtClean="0"/>
              <a:t> в </a:t>
            </a:r>
            <a:r>
              <a:rPr lang="ru-RU" dirty="0" err="1" smtClean="0"/>
              <a:t>Курській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endParaRPr lang="ru-RU" dirty="0" smtClean="0"/>
          </a:p>
          <a:p>
            <a:r>
              <a:rPr lang="uk-UA" dirty="0" smtClean="0"/>
              <a:t>Б</a:t>
            </a:r>
            <a:r>
              <a:rPr lang="ru-RU" dirty="0" err="1" smtClean="0"/>
              <a:t>ереться</a:t>
            </a:r>
            <a:r>
              <a:rPr lang="ru-RU" dirty="0" smtClean="0"/>
              <a:t> за </a:t>
            </a:r>
            <a:r>
              <a:rPr lang="ru-RU" dirty="0" err="1" smtClean="0"/>
              <a:t>влаштування</a:t>
            </a:r>
            <a:r>
              <a:rPr lang="ru-RU" dirty="0" smtClean="0"/>
              <a:t> у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маєтках</a:t>
            </a:r>
            <a:r>
              <a:rPr lang="ru-RU" dirty="0" smtClean="0"/>
              <a:t> </a:t>
            </a:r>
            <a:r>
              <a:rPr lang="ru-RU" dirty="0" err="1" smtClean="0"/>
              <a:t>зразкових</a:t>
            </a:r>
            <a:r>
              <a:rPr lang="ru-RU" dirty="0" smtClean="0"/>
              <a:t> </a:t>
            </a:r>
            <a:r>
              <a:rPr lang="ru-RU" dirty="0" err="1" smtClean="0"/>
              <a:t>господарств</a:t>
            </a:r>
            <a:r>
              <a:rPr lang="ru-RU" dirty="0" smtClean="0"/>
              <a:t>,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помітною</a:t>
            </a:r>
            <a:r>
              <a:rPr lang="ru-RU" dirty="0" smtClean="0"/>
              <a:t> </a:t>
            </a:r>
            <a:r>
              <a:rPr lang="ru-RU" dirty="0" err="1" smtClean="0"/>
              <a:t>фігурою</a:t>
            </a:r>
            <a:r>
              <a:rPr lang="ru-RU" dirty="0" smtClean="0"/>
              <a:t> в </a:t>
            </a:r>
            <a:r>
              <a:rPr lang="ru-RU" dirty="0" err="1" smtClean="0"/>
              <a:t>діловому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Данила\Desktop\han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2095500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842992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 1896 р. Б. </a:t>
            </a:r>
            <a:r>
              <a:rPr lang="ru-RU" dirty="0" err="1" smtClean="0"/>
              <a:t>Ханенко</a:t>
            </a:r>
            <a:r>
              <a:rPr lang="ru-RU" dirty="0" smtClean="0"/>
              <a:t> </a:t>
            </a:r>
            <a:r>
              <a:rPr lang="ru-RU" dirty="0" err="1" smtClean="0"/>
              <a:t>очолює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справами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заводів</a:t>
            </a:r>
            <a:r>
              <a:rPr lang="ru-RU" dirty="0" smtClean="0"/>
              <a:t> </a:t>
            </a:r>
            <a:r>
              <a:rPr lang="ru-RU" dirty="0" err="1" smtClean="0"/>
              <a:t>братів</a:t>
            </a:r>
            <a:r>
              <a:rPr lang="ru-RU" dirty="0" smtClean="0"/>
              <a:t> </a:t>
            </a:r>
            <a:r>
              <a:rPr lang="ru-RU" dirty="0" err="1" smtClean="0"/>
              <a:t>Терещенків</a:t>
            </a:r>
            <a:r>
              <a:rPr lang="ru-RU" dirty="0" smtClean="0"/>
              <a:t>, </a:t>
            </a:r>
            <a:r>
              <a:rPr lang="ru-RU" dirty="0" err="1" smtClean="0"/>
              <a:t>бере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участь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благодійних</a:t>
            </a:r>
            <a:r>
              <a:rPr lang="ru-RU" dirty="0" smtClean="0"/>
              <a:t> справах </a:t>
            </a:r>
            <a:r>
              <a:rPr lang="ru-RU" dirty="0" err="1" smtClean="0"/>
              <a:t>свого</a:t>
            </a:r>
            <a:r>
              <a:rPr lang="ru-RU" dirty="0" smtClean="0"/>
              <a:t> тестя.</a:t>
            </a:r>
          </a:p>
          <a:p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господарською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громадською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Ханенко</a:t>
            </a:r>
            <a:r>
              <a:rPr lang="ru-RU" dirty="0" smtClean="0"/>
              <a:t> остаточно </a:t>
            </a:r>
            <a:r>
              <a:rPr lang="ru-RU" dirty="0" err="1" smtClean="0"/>
              <a:t>занурюється</a:t>
            </a:r>
            <a:r>
              <a:rPr lang="ru-RU" dirty="0" smtClean="0"/>
              <a:t> в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налагоджує</a:t>
            </a:r>
            <a:r>
              <a:rPr lang="ru-RU" dirty="0" smtClean="0"/>
              <a:t> </a:t>
            </a:r>
            <a:r>
              <a:rPr lang="ru-RU" dirty="0" err="1" smtClean="0"/>
              <a:t>тісні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відомими</a:t>
            </a:r>
            <a:r>
              <a:rPr lang="ru-RU" dirty="0" smtClean="0"/>
              <a:t> </a:t>
            </a:r>
            <a:r>
              <a:rPr lang="ru-RU" dirty="0" err="1" smtClean="0"/>
              <a:t>колекціонерами</a:t>
            </a:r>
            <a:r>
              <a:rPr lang="ru-RU" dirty="0" smtClean="0"/>
              <a:t>,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зближується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І. Є. </a:t>
            </a:r>
            <a:r>
              <a:rPr lang="ru-RU" dirty="0" err="1" smtClean="0"/>
              <a:t>Цвєтковим</a:t>
            </a:r>
            <a:r>
              <a:rPr lang="ru-RU" dirty="0" smtClean="0"/>
              <a:t> та І. С. </a:t>
            </a:r>
            <a:r>
              <a:rPr lang="ru-RU" dirty="0" err="1" smtClean="0"/>
              <a:t>Остроуховим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Данила\Desktop\З_експозиції_італійців_у_Музеї_мистецтв_імені_Богдана_та_Варвари_Ханенкі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60848"/>
            <a:ext cx="4235963" cy="41490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4032448" cy="482453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З часом до </a:t>
            </a:r>
            <a:r>
              <a:rPr lang="uk-UA" dirty="0" err="1" smtClean="0"/>
              <a:t>Ханенківського</a:t>
            </a:r>
            <a:r>
              <a:rPr lang="uk-UA" dirty="0" smtClean="0"/>
              <a:t> зібрання зарубіжного малярства ввійшли полотна таких видатних майстрів західноєвропейських шкіл як Рембрандт, Ван </a:t>
            </a:r>
            <a:r>
              <a:rPr lang="uk-UA" dirty="0" err="1" smtClean="0"/>
              <a:t>Дейк</a:t>
            </a:r>
            <a:r>
              <a:rPr lang="uk-UA" dirty="0" smtClean="0"/>
              <a:t>, Брейгель, </a:t>
            </a:r>
            <a:r>
              <a:rPr lang="uk-UA" dirty="0" err="1" smtClean="0"/>
              <a:t>Йорданс</a:t>
            </a:r>
            <a:r>
              <a:rPr lang="uk-UA" dirty="0" smtClean="0"/>
              <a:t>, </a:t>
            </a:r>
            <a:r>
              <a:rPr lang="uk-UA" dirty="0" err="1" smtClean="0"/>
              <a:t>Рейсдал</a:t>
            </a:r>
            <a:r>
              <a:rPr lang="uk-UA" dirty="0" smtClean="0"/>
              <a:t>, Рубенс, </a:t>
            </a:r>
            <a:r>
              <a:rPr lang="uk-UA" dirty="0" err="1" smtClean="0"/>
              <a:t>Перуджіно</a:t>
            </a:r>
            <a:r>
              <a:rPr lang="uk-UA" dirty="0" smtClean="0"/>
              <a:t>, </a:t>
            </a:r>
            <a:r>
              <a:rPr lang="uk-UA" dirty="0" err="1" smtClean="0"/>
              <a:t>Белліні</a:t>
            </a:r>
            <a:r>
              <a:rPr lang="uk-UA" dirty="0" smtClean="0"/>
              <a:t>, </a:t>
            </a:r>
            <a:r>
              <a:rPr lang="uk-UA" dirty="0" err="1" smtClean="0"/>
              <a:t>Тьєполо</a:t>
            </a:r>
            <a:r>
              <a:rPr lang="uk-UA" dirty="0" smtClean="0"/>
              <a:t>, </a:t>
            </a:r>
            <a:r>
              <a:rPr lang="uk-UA" dirty="0" err="1" smtClean="0"/>
              <a:t>Караваджо</a:t>
            </a:r>
            <a:r>
              <a:rPr lang="uk-UA" dirty="0" smtClean="0"/>
              <a:t>, </a:t>
            </a:r>
            <a:r>
              <a:rPr lang="uk-UA" dirty="0" err="1" smtClean="0"/>
              <a:t>Пальмеццано</a:t>
            </a:r>
            <a:r>
              <a:rPr lang="uk-UA" dirty="0" smtClean="0"/>
              <a:t>, </a:t>
            </a:r>
            <a:r>
              <a:rPr lang="uk-UA" dirty="0" err="1" smtClean="0"/>
              <a:t>Ротарі</a:t>
            </a:r>
            <a:r>
              <a:rPr lang="uk-UA" dirty="0" smtClean="0"/>
              <a:t>, </a:t>
            </a:r>
            <a:r>
              <a:rPr lang="uk-UA" dirty="0" err="1" smtClean="0"/>
              <a:t>Селлайо</a:t>
            </a:r>
            <a:r>
              <a:rPr lang="uk-UA" dirty="0" smtClean="0"/>
              <a:t>, </a:t>
            </a:r>
            <a:r>
              <a:rPr lang="uk-UA" dirty="0" err="1" smtClean="0"/>
              <a:t>Монтенья</a:t>
            </a:r>
            <a:r>
              <a:rPr lang="uk-UA" dirty="0" smtClean="0"/>
              <a:t>, </a:t>
            </a:r>
            <a:r>
              <a:rPr lang="uk-UA" dirty="0" err="1" smtClean="0"/>
              <a:t>Сурбаран</a:t>
            </a:r>
            <a:r>
              <a:rPr lang="uk-UA" dirty="0" smtClean="0"/>
              <a:t> та ін.; поява нових, на перший погляд не пов'язаних з основним напрямком тематичних зібрань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 1885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 1885 р. </a:t>
            </a:r>
            <a:r>
              <a:rPr lang="ru-RU" dirty="0" err="1" smtClean="0"/>
              <a:t>Ханенки</a:t>
            </a:r>
            <a:r>
              <a:rPr lang="ru-RU" dirty="0" smtClean="0"/>
              <a:t> </a:t>
            </a:r>
            <a:r>
              <a:rPr lang="ru-RU" dirty="0" err="1" smtClean="0"/>
              <a:t>переїздять</a:t>
            </a:r>
            <a:r>
              <a:rPr lang="ru-RU" dirty="0" smtClean="0"/>
              <a:t> остаточно до </a:t>
            </a:r>
            <a:r>
              <a:rPr lang="ru-RU" dirty="0" err="1" smtClean="0"/>
              <a:t>Києва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Музей </a:t>
            </a:r>
            <a:r>
              <a:rPr lang="ru-RU" dirty="0" err="1" smtClean="0"/>
              <a:t>подружжя</a:t>
            </a:r>
            <a:r>
              <a:rPr lang="ru-RU" dirty="0" smtClean="0"/>
              <a:t> </a:t>
            </a:r>
            <a:r>
              <a:rPr lang="ru-RU" dirty="0" err="1" smtClean="0"/>
              <a:t>Ханенків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стати для </a:t>
            </a:r>
            <a:r>
              <a:rPr lang="ru-RU" dirty="0" err="1" smtClean="0"/>
              <a:t>киян</a:t>
            </a:r>
            <a:r>
              <a:rPr lang="ru-RU" dirty="0" smtClean="0"/>
              <a:t> </a:t>
            </a:r>
            <a:r>
              <a:rPr lang="ru-RU" dirty="0" err="1" smtClean="0"/>
              <a:t>справжнім</a:t>
            </a:r>
            <a:r>
              <a:rPr lang="ru-RU" dirty="0" smtClean="0"/>
              <a:t> "</a:t>
            </a:r>
            <a:r>
              <a:rPr lang="ru-RU" dirty="0" err="1" smtClean="0"/>
              <a:t>вікном</a:t>
            </a:r>
            <a:r>
              <a:rPr lang="ru-RU" dirty="0" smtClean="0"/>
              <a:t> у </a:t>
            </a:r>
            <a:r>
              <a:rPr lang="ru-RU" dirty="0" err="1" smtClean="0"/>
              <a:t>Європу</a:t>
            </a:r>
            <a:r>
              <a:rPr lang="ru-RU" dirty="0" smtClean="0"/>
              <a:t>". </a:t>
            </a:r>
            <a:r>
              <a:rPr lang="ru-RU" dirty="0" err="1" smtClean="0"/>
              <a:t>Втім</a:t>
            </a:r>
            <a:r>
              <a:rPr lang="ru-RU" dirty="0" smtClean="0"/>
              <a:t>, як </a:t>
            </a:r>
            <a:r>
              <a:rPr lang="ru-RU" dirty="0" err="1" smtClean="0"/>
              <a:t>це</a:t>
            </a:r>
            <a:r>
              <a:rPr lang="ru-RU" dirty="0" smtClean="0"/>
              <a:t> не дивно,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унікальна</a:t>
            </a:r>
            <a:r>
              <a:rPr lang="ru-RU" dirty="0" smtClean="0"/>
              <a:t> </a:t>
            </a:r>
            <a:r>
              <a:rPr lang="ru-RU" dirty="0" err="1" smtClean="0"/>
              <a:t>колекція</a:t>
            </a:r>
            <a:r>
              <a:rPr lang="ru-RU" dirty="0" smtClean="0"/>
              <a:t> </a:t>
            </a:r>
            <a:r>
              <a:rPr lang="ru-RU" dirty="0" err="1" smtClean="0"/>
              <a:t>викликала</a:t>
            </a:r>
            <a:r>
              <a:rPr lang="ru-RU" dirty="0" smtClean="0"/>
              <a:t>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більший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в </a:t>
            </a:r>
            <a:r>
              <a:rPr lang="ru-RU" dirty="0" err="1" smtClean="0"/>
              <a:t>Москві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Петербурзі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Києві</a:t>
            </a:r>
            <a:endParaRPr lang="ru-RU" dirty="0" smtClean="0"/>
          </a:p>
          <a:p>
            <a:r>
              <a:rPr lang="ru-RU" dirty="0" err="1" smtClean="0"/>
              <a:t>Намагаючись</a:t>
            </a:r>
            <a:r>
              <a:rPr lang="ru-RU" dirty="0" smtClean="0"/>
              <a:t> </a:t>
            </a:r>
            <a:r>
              <a:rPr lang="ru-RU" dirty="0" err="1" smtClean="0"/>
              <a:t>ознайомити</a:t>
            </a:r>
            <a:r>
              <a:rPr lang="ru-RU" dirty="0" smtClean="0"/>
              <a:t> </a:t>
            </a:r>
            <a:r>
              <a:rPr lang="ru-RU" dirty="0" err="1" smtClean="0"/>
              <a:t>громадськість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найкращими</a:t>
            </a:r>
            <a:r>
              <a:rPr lang="ru-RU" dirty="0" smtClean="0"/>
              <a:t> </a:t>
            </a:r>
            <a:r>
              <a:rPr lang="ru-RU" dirty="0" err="1" smtClean="0"/>
              <a:t>експонатами</a:t>
            </a:r>
            <a:r>
              <a:rPr lang="ru-RU" dirty="0" smtClean="0"/>
              <a:t> музею, </a:t>
            </a:r>
            <a:r>
              <a:rPr lang="ru-RU" dirty="0" err="1" smtClean="0"/>
              <a:t>подружжя</a:t>
            </a:r>
            <a:r>
              <a:rPr lang="ru-RU" dirty="0" smtClean="0"/>
              <a:t> в 1896 р. видало каталог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зібрання</a:t>
            </a:r>
            <a:r>
              <a:rPr lang="ru-RU" dirty="0" smtClean="0"/>
              <a:t> </a:t>
            </a:r>
            <a:r>
              <a:rPr lang="ru-RU" dirty="0" err="1" smtClean="0"/>
              <a:t>живопису</a:t>
            </a:r>
            <a:r>
              <a:rPr lang="ru-RU" dirty="0" smtClean="0"/>
              <a:t> "Собрание картин итальянской, фламандской, испанской и других школ" (друге, </a:t>
            </a:r>
            <a:r>
              <a:rPr lang="ru-RU" dirty="0" err="1" smtClean="0"/>
              <a:t>доповнене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, </a:t>
            </a:r>
            <a:r>
              <a:rPr lang="ru-RU" dirty="0" err="1" smtClean="0"/>
              <a:t>вийшло</a:t>
            </a:r>
            <a:r>
              <a:rPr lang="ru-RU" dirty="0" smtClean="0"/>
              <a:t> в 1899 </a:t>
            </a:r>
            <a:r>
              <a:rPr lang="ru-RU" dirty="0" err="1" smtClean="0"/>
              <a:t>р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Данила\Desktop\Хуан_де_Сурбаран._Посуд_і_мнин_для_приготування_шоколаду._1640_48_х_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2382" y="0"/>
            <a:ext cx="10546382" cy="68654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38736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10 </a:t>
            </a:r>
            <a:r>
              <a:rPr lang="ru-RU" dirty="0" err="1" smtClean="0">
                <a:solidFill>
                  <a:schemeClr val="bg1"/>
                </a:solidFill>
              </a:rPr>
              <a:t>квітня</a:t>
            </a:r>
            <a:r>
              <a:rPr lang="ru-RU" dirty="0" smtClean="0">
                <a:solidFill>
                  <a:schemeClr val="bg1"/>
                </a:solidFill>
              </a:rPr>
              <a:t> 1917 р., за </a:t>
            </a:r>
            <a:r>
              <a:rPr lang="ru-RU" dirty="0" err="1" smtClean="0">
                <a:solidFill>
                  <a:schemeClr val="bg1"/>
                </a:solidFill>
              </a:rPr>
              <a:t>півтора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місяця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смерті</a:t>
            </a:r>
            <a:r>
              <a:rPr lang="ru-RU" dirty="0" smtClean="0">
                <a:solidFill>
                  <a:schemeClr val="bg1"/>
                </a:solidFill>
              </a:rPr>
              <a:t>, Богдан </a:t>
            </a:r>
            <a:r>
              <a:rPr lang="ru-RU" dirty="0" err="1" smtClean="0">
                <a:solidFill>
                  <a:schemeClr val="bg1"/>
                </a:solidFill>
              </a:rPr>
              <a:t>Іванович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духовний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заповіт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безкоштовну</a:t>
            </a:r>
            <a:r>
              <a:rPr lang="ru-RU" dirty="0" smtClean="0">
                <a:solidFill>
                  <a:schemeClr val="bg1"/>
                </a:solidFill>
              </a:rPr>
              <a:t> передачу </a:t>
            </a:r>
            <a:r>
              <a:rPr lang="ru-RU" dirty="0" err="1" smtClean="0">
                <a:solidFill>
                  <a:schemeClr val="bg1"/>
                </a:solidFill>
              </a:rPr>
              <a:t>Києву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мистецької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колекції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обох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будинків</a:t>
            </a:r>
            <a:r>
              <a:rPr lang="ru-RU" dirty="0" smtClean="0">
                <a:solidFill>
                  <a:schemeClr val="bg1"/>
                </a:solidFill>
              </a:rPr>
              <a:t> по </a:t>
            </a:r>
            <a:r>
              <a:rPr lang="ru-RU" dirty="0" err="1" smtClean="0">
                <a:solidFill>
                  <a:schemeClr val="bg1"/>
                </a:solidFill>
              </a:rPr>
              <a:t>вул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Терещенківській</a:t>
            </a:r>
            <a:r>
              <a:rPr lang="uk-UA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єдиною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умовою</a:t>
            </a:r>
            <a:r>
              <a:rPr lang="ru-RU" dirty="0" smtClean="0">
                <a:solidFill>
                  <a:schemeClr val="bg1"/>
                </a:solidFill>
              </a:rPr>
              <a:t> — </a:t>
            </a:r>
            <a:r>
              <a:rPr lang="ru-RU" dirty="0" err="1" smtClean="0">
                <a:solidFill>
                  <a:schemeClr val="bg1"/>
                </a:solidFill>
              </a:rPr>
              <a:t>зібрання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отримати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офіційну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назву</a:t>
            </a:r>
            <a:r>
              <a:rPr lang="ru-RU" dirty="0" smtClean="0">
                <a:solidFill>
                  <a:schemeClr val="bg1"/>
                </a:solidFill>
              </a:rPr>
              <a:t> "Музей </a:t>
            </a:r>
            <a:r>
              <a:rPr lang="ru-RU" dirty="0" err="1" smtClean="0">
                <a:solidFill>
                  <a:schemeClr val="bg1"/>
                </a:solidFill>
              </a:rPr>
              <a:t>Ханенків</a:t>
            </a:r>
            <a:r>
              <a:rPr lang="ru-RU" dirty="0" smtClean="0">
                <a:solidFill>
                  <a:schemeClr val="bg1"/>
                </a:solidFill>
              </a:rPr>
              <a:t>".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Сформована в основному </a:t>
            </a:r>
            <a:r>
              <a:rPr lang="ru-RU" dirty="0" err="1" smtClean="0">
                <a:solidFill>
                  <a:schemeClr val="bg1"/>
                </a:solidFill>
              </a:rPr>
              <a:t>ще</a:t>
            </a:r>
            <a:r>
              <a:rPr lang="ru-RU" dirty="0" smtClean="0">
                <a:solidFill>
                  <a:schemeClr val="bg1"/>
                </a:solidFill>
              </a:rPr>
              <a:t> до початку ХХ ст. </a:t>
            </a:r>
            <a:r>
              <a:rPr lang="ru-RU" dirty="0" err="1" smtClean="0">
                <a:solidFill>
                  <a:schemeClr val="bg1"/>
                </a:solidFill>
              </a:rPr>
              <a:t>колекція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Ханенків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поповнювалася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наступні</a:t>
            </a:r>
            <a:r>
              <a:rPr lang="ru-RU" dirty="0" smtClean="0">
                <a:solidFill>
                  <a:schemeClr val="bg1"/>
                </a:solidFill>
              </a:rPr>
              <a:t> роки, </a:t>
            </a:r>
            <a:r>
              <a:rPr lang="ru-RU" dirty="0" err="1" smtClean="0">
                <a:solidFill>
                  <a:schemeClr val="bg1"/>
                </a:solidFill>
              </a:rPr>
              <a:t>тим</a:t>
            </a:r>
            <a:r>
              <a:rPr lang="ru-RU" dirty="0" smtClean="0">
                <a:solidFill>
                  <a:schemeClr val="bg1"/>
                </a:solidFill>
              </a:rPr>
              <a:t> самим </a:t>
            </a:r>
            <a:r>
              <a:rPr lang="ru-RU" dirty="0" err="1" smtClean="0">
                <a:solidFill>
                  <a:schemeClr val="bg1"/>
                </a:solidFill>
              </a:rPr>
              <a:t>довершувалася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цілісність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Після смерті Ханенків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Після встановлення вдруге радянської влади, у червні 1919 р., згідно з декретом Раднаркому УСРР про націоналізацію приватних художніх збірок, колекція Ханенків отримує назву "Другий Державний музей", "з огляду на відсутність у Ханенків революційних заслуг, пов'язаних так чи інакше зі служінням пролетарській культурі…".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повоєнний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зібрання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збільшувалося</a:t>
            </a:r>
            <a:r>
              <a:rPr lang="ru-RU" dirty="0" smtClean="0"/>
              <a:t> ,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не </a:t>
            </a:r>
            <a:r>
              <a:rPr lang="ru-RU" dirty="0" err="1" smtClean="0"/>
              <a:t>змогли</a:t>
            </a:r>
            <a:r>
              <a:rPr lang="ru-RU" dirty="0" smtClean="0"/>
              <a:t> </a:t>
            </a:r>
            <a:r>
              <a:rPr lang="ru-RU" dirty="0" err="1" smtClean="0"/>
              <a:t>компенсувати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у </a:t>
            </a:r>
            <a:r>
              <a:rPr lang="ru-RU" dirty="0" err="1" smtClean="0"/>
              <a:t>воєнний</a:t>
            </a:r>
            <a:r>
              <a:rPr lang="ru-RU" dirty="0" smtClean="0"/>
              <a:t> час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заповнили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лакуни</a:t>
            </a:r>
            <a:r>
              <a:rPr lang="ru-RU" dirty="0" smtClean="0"/>
              <a:t> музейного </a:t>
            </a:r>
            <a:r>
              <a:rPr lang="ru-RU" dirty="0" err="1" smtClean="0"/>
              <a:t>зібрання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січні</a:t>
            </a:r>
            <a:r>
              <a:rPr lang="ru-RU" dirty="0" smtClean="0"/>
              <a:t> 2011 музей </a:t>
            </a:r>
            <a:r>
              <a:rPr lang="ru-RU" dirty="0" err="1" smtClean="0"/>
              <a:t>набув</a:t>
            </a:r>
            <a:r>
              <a:rPr lang="ru-RU" dirty="0" smtClean="0"/>
              <a:t> статусу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надалі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" ​​</a:t>
            </a:r>
            <a:r>
              <a:rPr lang="ru-RU" dirty="0" err="1" smtClean="0"/>
              <a:t>Національний</a:t>
            </a:r>
            <a:r>
              <a:rPr lang="ru-RU" dirty="0" smtClean="0"/>
              <a:t> музей </a:t>
            </a:r>
            <a:r>
              <a:rPr lang="ru-RU" dirty="0" err="1" smtClean="0"/>
              <a:t>мистецтв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Богдана та </a:t>
            </a:r>
            <a:r>
              <a:rPr lang="ru-RU" dirty="0" err="1" smtClean="0"/>
              <a:t>Варвари</a:t>
            </a:r>
            <a:r>
              <a:rPr lang="ru-RU" dirty="0" smtClean="0"/>
              <a:t> </a:t>
            </a:r>
            <a:r>
              <a:rPr lang="ru-RU" dirty="0" err="1" smtClean="0"/>
              <a:t>Ханенків</a:t>
            </a:r>
            <a:r>
              <a:rPr lang="ru-RU" dirty="0" smtClean="0"/>
              <a:t> "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</TotalTime>
  <Words>478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МЕЦЕНАТСЬКА ДІЯЛЬНІСТЬ В УКРАЇНІ.   БОГДАН І ВАРВАРА ХАНЕНКИ  </vt:lpstr>
      <vt:lpstr>Найвідоміші представники роду Ханенків</vt:lpstr>
      <vt:lpstr>Молоді роки Богдана Ханенка</vt:lpstr>
      <vt:lpstr>Після одруження з Варварою Терещенко</vt:lpstr>
      <vt:lpstr>Слайд 5</vt:lpstr>
      <vt:lpstr>Слайд 6</vt:lpstr>
      <vt:lpstr>З 1885</vt:lpstr>
      <vt:lpstr>Слайд 8</vt:lpstr>
      <vt:lpstr>Після смерті Ханенків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МЕЦЕНАТСЬКА ДІЯЛЬНІСТЬ В УКРАЇНІ. БОГДАН І ВАРВАРА ХАНЕНКИ  </dc:title>
  <dc:creator>Данила</dc:creator>
  <cp:lastModifiedBy>Данила</cp:lastModifiedBy>
  <cp:revision>11</cp:revision>
  <dcterms:created xsi:type="dcterms:W3CDTF">2014-11-15T22:43:32Z</dcterms:created>
  <dcterms:modified xsi:type="dcterms:W3CDTF">2014-11-16T00:16:19Z</dcterms:modified>
</cp:coreProperties>
</file>