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75" r:id="rId3"/>
    <p:sldId id="258" r:id="rId4"/>
    <p:sldId id="294" r:id="rId5"/>
    <p:sldId id="284" r:id="rId6"/>
    <p:sldId id="259" r:id="rId7"/>
    <p:sldId id="286" r:id="rId8"/>
    <p:sldId id="264" r:id="rId9"/>
    <p:sldId id="265" r:id="rId10"/>
    <p:sldId id="292" r:id="rId11"/>
    <p:sldId id="277" r:id="rId12"/>
    <p:sldId id="263" r:id="rId13"/>
    <p:sldId id="295" r:id="rId14"/>
    <p:sldId id="291" r:id="rId15"/>
    <p:sldId id="278" r:id="rId16"/>
    <p:sldId id="273" r:id="rId17"/>
    <p:sldId id="283" r:id="rId18"/>
    <p:sldId id="296" r:id="rId19"/>
    <p:sldId id="266" r:id="rId20"/>
    <p:sldId id="293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CCECFF"/>
    <a:srgbClr val="66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59800" autoAdjust="0"/>
  </p:normalViewPr>
  <p:slideViewPr>
    <p:cSldViewPr>
      <p:cViewPr>
        <p:scale>
          <a:sx n="100" d="100"/>
          <a:sy n="100" d="100"/>
        </p:scale>
        <p:origin x="-564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A7669-9C7D-443E-87AA-1615E75AA154}" type="datetimeFigureOut">
              <a:rPr lang="uk-UA" smtClean="0"/>
              <a:pPr/>
              <a:t>14.11.2014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2295-ECE8-4A58-AD97-E19B4F7CC5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6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 </a:t>
            </a:r>
            <a:r>
              <a:rPr lang="ru-RU" dirty="0" err="1" smtClean="0"/>
              <a:t>блюзнірство</a:t>
            </a:r>
            <a:r>
              <a:rPr lang="ru-RU" dirty="0" smtClean="0"/>
              <a:t>, </a:t>
            </a:r>
            <a:r>
              <a:rPr lang="ru-RU" dirty="0" err="1" smtClean="0"/>
              <a:t>прокльони</a:t>
            </a:r>
            <a:r>
              <a:rPr lang="ru-RU" dirty="0" smtClean="0"/>
              <a:t> і лайка.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поза </a:t>
            </a:r>
            <a:r>
              <a:rPr lang="ru-RU" dirty="0" err="1" smtClean="0"/>
              <a:t>нормальним</a:t>
            </a:r>
            <a:r>
              <a:rPr lang="ru-RU" dirty="0" smtClean="0"/>
              <a:t> стилем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ненормативної</a:t>
            </a:r>
            <a:r>
              <a:rPr lang="ru-RU" dirty="0" smtClean="0"/>
              <a:t> лексики, </a:t>
            </a:r>
            <a:r>
              <a:rPr lang="ru-RU" dirty="0" err="1" smtClean="0"/>
              <a:t>або</a:t>
            </a:r>
            <a:r>
              <a:rPr lang="ru-RU" dirty="0" smtClean="0"/>
              <a:t> лайки, і </a:t>
            </a:r>
            <a:r>
              <a:rPr lang="ru-RU" dirty="0" err="1" smtClean="0"/>
              <a:t>формулює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.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обмежують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лексики у </a:t>
            </a:r>
            <a:r>
              <a:rPr lang="ru-RU" dirty="0" err="1" smtClean="0"/>
              <a:t>публічному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у ЗМІ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8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відношенні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табу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прослідкувати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образливих</a:t>
            </a:r>
            <a:r>
              <a:rPr lang="ru-RU" dirty="0" smtClean="0"/>
              <a:t>, </a:t>
            </a:r>
            <a:r>
              <a:rPr lang="ru-RU" dirty="0" err="1" smtClean="0"/>
              <a:t>брудних</a:t>
            </a:r>
            <a:r>
              <a:rPr lang="ru-RU" dirty="0" smtClean="0"/>
              <a:t> </a:t>
            </a:r>
            <a:r>
              <a:rPr lang="ru-RU" dirty="0" err="1" smtClean="0"/>
              <a:t>висловів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статевими</a:t>
            </a:r>
            <a:r>
              <a:rPr lang="ru-RU" dirty="0" smtClean="0"/>
              <a:t> органами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функціями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Звертання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на </a:t>
            </a:r>
            <a:r>
              <a:rPr lang="ru-RU" dirty="0" err="1" smtClean="0"/>
              <a:t>неприємні</a:t>
            </a:r>
            <a:r>
              <a:rPr lang="ru-RU" dirty="0" smtClean="0"/>
              <a:t> й </a:t>
            </a:r>
            <a:r>
              <a:rPr lang="ru-RU" dirty="0" err="1" smtClean="0"/>
              <a:t>огидні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мало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завдати</a:t>
            </a:r>
            <a:r>
              <a:rPr lang="ru-RU" dirty="0" smtClean="0"/>
              <a:t> </a:t>
            </a:r>
            <a:r>
              <a:rPr lang="ru-RU" dirty="0" err="1" smtClean="0"/>
              <a:t>якнайбільшої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опоненту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111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тогочасних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 </a:t>
            </a:r>
            <a:r>
              <a:rPr lang="ru-RU" dirty="0" err="1" smtClean="0"/>
              <a:t>вимагалося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пристойну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у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73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12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 лайка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звільненя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помітило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лихослів'я</a:t>
            </a:r>
            <a:r>
              <a:rPr lang="ru-RU" dirty="0" smtClean="0"/>
              <a:t> </a:t>
            </a:r>
            <a:r>
              <a:rPr lang="ru-RU" dirty="0" err="1" smtClean="0"/>
              <a:t>породжує</a:t>
            </a:r>
            <a:r>
              <a:rPr lang="ru-RU" dirty="0" smtClean="0"/>
              <a:t> </a:t>
            </a:r>
            <a:r>
              <a:rPr lang="ru-RU" dirty="0" err="1" smtClean="0"/>
              <a:t>лихослів'я</a:t>
            </a:r>
            <a:r>
              <a:rPr lang="ru-RU" dirty="0" smtClean="0"/>
              <a:t>. </a:t>
            </a:r>
            <a:r>
              <a:rPr lang="ru-RU" dirty="0" err="1" smtClean="0"/>
              <a:t>Погана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підливає</a:t>
            </a:r>
            <a:r>
              <a:rPr lang="ru-RU" dirty="0" smtClean="0"/>
              <a:t> масло у </a:t>
            </a:r>
            <a:r>
              <a:rPr lang="ru-RU" dirty="0" err="1" smtClean="0"/>
              <a:t>вогонь</a:t>
            </a:r>
            <a:r>
              <a:rPr lang="ru-RU" dirty="0" smtClean="0"/>
              <a:t> </a:t>
            </a:r>
            <a:r>
              <a:rPr lang="ru-RU" dirty="0" err="1" smtClean="0"/>
              <a:t>емоцій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спадкове</a:t>
            </a:r>
            <a:r>
              <a:rPr lang="ru-RU" dirty="0" smtClean="0"/>
              <a:t>, </a:t>
            </a:r>
            <a:r>
              <a:rPr lang="ru-RU" dirty="0" err="1" smtClean="0"/>
              <a:t>вроджене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найпоширеніше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людей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і як правило не </a:t>
            </a:r>
            <a:r>
              <a:rPr lang="ru-RU" dirty="0" err="1" smtClean="0"/>
              <a:t>лікується</a:t>
            </a:r>
            <a:r>
              <a:rPr lang="ru-RU" dirty="0" smtClean="0"/>
              <a:t>, але </a:t>
            </a:r>
            <a:r>
              <a:rPr lang="ru-RU" dirty="0" err="1" smtClean="0"/>
              <a:t>його</a:t>
            </a:r>
            <a:r>
              <a:rPr lang="ru-RU" dirty="0" smtClean="0"/>
              <a:t> прояви </a:t>
            </a:r>
            <a:r>
              <a:rPr lang="ru-RU" dirty="0" err="1" smtClean="0"/>
              <a:t>притлумлюються</a:t>
            </a:r>
            <a:r>
              <a:rPr lang="ru-RU" dirty="0" smtClean="0"/>
              <a:t> з </a:t>
            </a:r>
            <a:r>
              <a:rPr lang="ru-RU" dirty="0" err="1" smtClean="0"/>
              <a:t>віком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зникають</a:t>
            </a:r>
            <a:r>
              <a:rPr lang="ru-RU" dirty="0" smtClean="0"/>
              <a:t> у </a:t>
            </a:r>
            <a:r>
              <a:rPr lang="ru-RU" dirty="0" err="1" smtClean="0"/>
              <a:t>зрілому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60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2295-ECE8-4A58-AD97-E19B4F7CC561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 thruBlk="1"/>
    <p:sndAc>
      <p:stSnd>
        <p:snd r:embed="rId13" name="bomb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Шибирин</a:t>
            </a:r>
            <a:r>
              <a:rPr lang="uk-UA" dirty="0" smtClean="0"/>
              <a:t> Ігор</a:t>
            </a:r>
          </a:p>
          <a:p>
            <a:r>
              <a:rPr lang="uk-UA" dirty="0" err="1" smtClean="0"/>
              <a:t>Сєдак</a:t>
            </a:r>
            <a:r>
              <a:rPr lang="uk-UA" dirty="0" smtClean="0"/>
              <a:t> Назар</a:t>
            </a:r>
          </a:p>
          <a:p>
            <a:r>
              <a:rPr lang="uk-UA" dirty="0" smtClean="0"/>
              <a:t>КА-2</a:t>
            </a:r>
            <a:r>
              <a:rPr lang="en-US" smtClean="0"/>
              <a:t>1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Культура</a:t>
            </a:r>
            <a:br>
              <a:rPr lang="uk-UA" dirty="0" smtClean="0"/>
            </a:br>
            <a:r>
              <a:rPr lang="uk-UA" dirty="0" smtClean="0"/>
              <a:t>інвективи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05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7864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 err="1" smtClean="0"/>
              <a:t>Цитати</a:t>
            </a:r>
            <a:r>
              <a:rPr lang="ru-RU" sz="2800" dirty="0" smtClean="0"/>
              <a:t>:</a:t>
            </a:r>
            <a:endParaRPr lang="uk-UA" sz="2800" dirty="0" smtClean="0"/>
          </a:p>
          <a:p>
            <a:pPr marL="722376" lvl="2" indent="0"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же </a:t>
            </a:r>
            <a:r>
              <a:rPr lang="ru-RU" sz="2800" dirty="0" err="1" smtClean="0"/>
              <a:t>відкиньте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все </a:t>
            </a:r>
            <a:r>
              <a:rPr lang="ru-RU" sz="2800" dirty="0" err="1" smtClean="0"/>
              <a:t>оте</a:t>
            </a:r>
            <a:r>
              <a:rPr lang="ru-RU" sz="2800" dirty="0" smtClean="0"/>
              <a:t>: </a:t>
            </a:r>
            <a:r>
              <a:rPr lang="ru-RU" sz="2800" dirty="0" err="1" smtClean="0"/>
              <a:t>гнів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лютість</a:t>
            </a:r>
            <a:r>
              <a:rPr lang="ru-RU" sz="2800" dirty="0" smtClean="0"/>
              <a:t>, злобу, </a:t>
            </a:r>
            <a:r>
              <a:rPr lang="ru-RU" sz="2800" dirty="0" err="1" smtClean="0"/>
              <a:t>богозневагу</a:t>
            </a:r>
            <a:r>
              <a:rPr lang="ru-RU" sz="2800" dirty="0" smtClean="0"/>
              <a:t>, </a:t>
            </a:r>
            <a:r>
              <a:rPr lang="ru-RU" sz="2800" b="1" dirty="0" err="1" smtClean="0"/>
              <a:t>безсоромні</a:t>
            </a:r>
            <a:r>
              <a:rPr lang="ru-RU" sz="2800" b="1" dirty="0" smtClean="0"/>
              <a:t> слова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ваших уст».</a:t>
            </a:r>
            <a:endParaRPr lang="uk-UA" sz="2800" dirty="0" smtClean="0"/>
          </a:p>
          <a:p>
            <a:pPr marL="722376" lvl="2" indent="0"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Усяке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подратування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лютість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крик,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b="1" dirty="0" smtClean="0"/>
              <a:t>лайка</a:t>
            </a:r>
            <a:r>
              <a:rPr lang="ru-RU" sz="2800" dirty="0" smtClean="0"/>
              <a:t> нехай буде взято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вас разом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усякою</a:t>
            </a:r>
            <a:r>
              <a:rPr lang="ru-RU" sz="2800" dirty="0" smtClean="0"/>
              <a:t> злобою».</a:t>
            </a:r>
            <a:endParaRPr lang="uk-UA" sz="2800" dirty="0" smtClean="0"/>
          </a:p>
        </p:txBody>
      </p:sp>
    </p:spTree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Ненормативні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927243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 err="1" smtClean="0"/>
              <a:t>Існу</a:t>
            </a:r>
            <a:r>
              <a:rPr lang="uk-UA" sz="2800" dirty="0" err="1" smtClean="0"/>
              <a:t>ють</a:t>
            </a:r>
            <a:r>
              <a:rPr lang="uk-UA" sz="2800" dirty="0" smtClean="0"/>
              <a:t> різні теорії щодо походження інвективної лексики в українській мові, але не всі вони мають науковий характер. Наявність більшості з них пояснюється не стільки науковими фактами, як бажанням зумовити появу “поганих” слів впливом чужих мов. Хоча є й інвективи, які справді були запозичені з інших мов. </a:t>
            </a:r>
          </a:p>
          <a:p>
            <a:pPr marL="137160" indent="0">
              <a:buNone/>
            </a:pPr>
            <a:endParaRPr lang="uk-UA" sz="2800" dirty="0" smtClean="0"/>
          </a:p>
          <a:p>
            <a:pPr marL="137160" indent="0">
              <a:buNone/>
            </a:pPr>
            <a:r>
              <a:rPr lang="uk-UA" sz="2800" dirty="0" smtClean="0"/>
              <a:t>Нерідко чужомовне слово, будучи нейтральним у мові-джерелі набирало характеру  інвективи у </a:t>
            </a:r>
            <a:r>
              <a:rPr lang="uk-UA" sz="2800" dirty="0" err="1" smtClean="0"/>
              <a:t>мові-реціпієнті</a:t>
            </a:r>
            <a:r>
              <a:rPr lang="uk-UA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870687"/>
      </p:ext>
    </p:extLst>
  </p:cSld>
  <p:clrMapOvr>
    <a:masterClrMapping/>
  </p:clrMapOvr>
  <p:transition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714356"/>
            <a:ext cx="450059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    Деякі з </a:t>
            </a:r>
            <a:r>
              <a:rPr lang="uk-UA" sz="2800" dirty="0" err="1" smtClean="0">
                <a:solidFill>
                  <a:schemeClr val="tx1"/>
                </a:solidFill>
              </a:rPr>
              <a:t>обсценізмів</a:t>
            </a:r>
            <a:r>
              <a:rPr lang="uk-UA" sz="2800" dirty="0" smtClean="0">
                <a:solidFill>
                  <a:schemeClr val="tx1"/>
                </a:solidFill>
              </a:rPr>
              <a:t> є питомо українськими словами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давньослов'янське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лайки. </a:t>
            </a:r>
            <a:r>
              <a:rPr lang="uk-UA" sz="2800" dirty="0" smtClean="0">
                <a:solidFill>
                  <a:schemeClr val="tx1"/>
                </a:solidFill>
              </a:rPr>
              <a:t>У ході розвитку вони могли із первісно нейтральних перетворитися на </a:t>
            </a:r>
            <a:r>
              <a:rPr lang="uk-UA" sz="2800" dirty="0" err="1" smtClean="0">
                <a:solidFill>
                  <a:schemeClr val="tx1"/>
                </a:solidFill>
              </a:rPr>
              <a:t>обсценізми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2" descr="D:\инет\русский м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124203" cy="234315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264320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800" dirty="0" err="1"/>
              <a:t>Останнім</a:t>
            </a:r>
            <a:r>
              <a:rPr lang="ru-RU" sz="2800" dirty="0"/>
              <a:t> часом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активне</a:t>
            </a:r>
            <a:r>
              <a:rPr lang="ru-RU" sz="2800" dirty="0"/>
              <a:t> </a:t>
            </a:r>
            <a:r>
              <a:rPr lang="ru-RU" sz="2800" dirty="0" err="1"/>
              <a:t>запозичення</a:t>
            </a:r>
            <a:r>
              <a:rPr lang="ru-RU" sz="2800" dirty="0"/>
              <a:t> </a:t>
            </a:r>
            <a:r>
              <a:rPr lang="ru-RU" sz="2800" dirty="0" err="1" smtClean="0"/>
              <a:t>ненормативної</a:t>
            </a:r>
            <a:r>
              <a:rPr lang="ru-RU" sz="2800" dirty="0" smtClean="0"/>
              <a:t> лексики(</a:t>
            </a:r>
            <a:r>
              <a:rPr lang="ru-RU" sz="2800" dirty="0" err="1" smtClean="0"/>
              <a:t>жестів</a:t>
            </a:r>
            <a:r>
              <a:rPr lang="ru-RU" sz="2800" dirty="0" smtClean="0"/>
              <a:t>) </a:t>
            </a:r>
            <a:r>
              <a:rPr lang="ru-RU" sz="2800" dirty="0" err="1"/>
              <a:t>відбувається</a:t>
            </a:r>
            <a:r>
              <a:rPr lang="ru-RU" sz="2800" dirty="0"/>
              <a:t> і з </a:t>
            </a:r>
            <a:r>
              <a:rPr lang="ru-RU" sz="2800" dirty="0" err="1"/>
              <a:t>англійської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обумовлене</a:t>
            </a:r>
            <a:r>
              <a:rPr lang="ru-RU" sz="2800" dirty="0"/>
              <a:t> великою </a:t>
            </a:r>
            <a:r>
              <a:rPr lang="ru-RU" sz="2800" dirty="0" err="1"/>
              <a:t>популярністю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зразків</a:t>
            </a:r>
            <a:r>
              <a:rPr lang="ru-RU" sz="2800" dirty="0"/>
              <a:t> </a:t>
            </a:r>
            <a:r>
              <a:rPr lang="ru-RU" sz="2800" dirty="0" err="1"/>
              <a:t>американської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в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фільмів</a:t>
            </a:r>
            <a:r>
              <a:rPr lang="ru-RU" sz="2800" dirty="0"/>
              <a:t>, </a:t>
            </a:r>
            <a:r>
              <a:rPr lang="ru-RU" sz="2800" dirty="0" err="1"/>
              <a:t>комп'ютерних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, </a:t>
            </a:r>
            <a:r>
              <a:rPr lang="ru-RU" sz="2800" dirty="0" err="1"/>
              <a:t>музики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D:\инет\1253835553_mat-1307-20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7" y="3472374"/>
            <a:ext cx="3904030" cy="2718878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5475306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лайки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355956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3500461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600" dirty="0" err="1"/>
              <a:t>Ненормативна</a:t>
            </a:r>
            <a:r>
              <a:rPr lang="ru-RU" sz="2600" dirty="0"/>
              <a:t> </a:t>
            </a:r>
            <a:r>
              <a:rPr lang="ru-RU" sz="2600" dirty="0" smtClean="0"/>
              <a:t>лексика </a:t>
            </a:r>
            <a:r>
              <a:rPr lang="ru-RU" sz="2600" dirty="0" err="1" smtClean="0"/>
              <a:t>виконує</a:t>
            </a:r>
            <a:r>
              <a:rPr lang="ru-RU" sz="2600" dirty="0" smtClean="0"/>
              <a:t> </a:t>
            </a:r>
            <a:r>
              <a:rPr lang="ru-RU" sz="2600" dirty="0"/>
              <a:t>в </a:t>
            </a:r>
            <a:r>
              <a:rPr lang="ru-RU" sz="2600" dirty="0" err="1"/>
              <a:t>мовленні</a:t>
            </a:r>
            <a:r>
              <a:rPr lang="ru-RU" sz="2600" dirty="0"/>
              <a:t> людей до 30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функцій</a:t>
            </a:r>
            <a:r>
              <a:rPr lang="ru-RU" sz="2600" dirty="0"/>
              <a:t> —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психологічної</a:t>
            </a:r>
            <a:r>
              <a:rPr lang="ru-RU" sz="2600" dirty="0"/>
              <a:t> </a:t>
            </a:r>
            <a:r>
              <a:rPr lang="ru-RU" sz="2600" dirty="0" err="1"/>
              <a:t>розрядки</a:t>
            </a:r>
            <a:r>
              <a:rPr lang="ru-RU" sz="2600" dirty="0"/>
              <a:t>, </a:t>
            </a:r>
            <a:r>
              <a:rPr lang="ru-RU" sz="2600" dirty="0" err="1"/>
              <a:t>вислову</a:t>
            </a:r>
            <a:r>
              <a:rPr lang="ru-RU" sz="2600" dirty="0"/>
              <a:t> </a:t>
            </a:r>
            <a:r>
              <a:rPr lang="ru-RU" sz="2600" dirty="0" err="1"/>
              <a:t>невдоволення</a:t>
            </a:r>
            <a:r>
              <a:rPr lang="ru-RU" sz="2600" dirty="0"/>
              <a:t>, </a:t>
            </a:r>
            <a:r>
              <a:rPr lang="ru-RU" sz="2600" dirty="0" err="1"/>
              <a:t>презирства</a:t>
            </a:r>
            <a:r>
              <a:rPr lang="ru-RU" sz="2600" dirty="0"/>
              <a:t> до способу </a:t>
            </a:r>
            <a:r>
              <a:rPr lang="ru-RU" sz="2600" dirty="0" err="1"/>
              <a:t>переконання</a:t>
            </a:r>
            <a:r>
              <a:rPr lang="ru-RU" sz="2600" dirty="0"/>
              <a:t> </a:t>
            </a:r>
            <a:r>
              <a:rPr lang="ru-RU" sz="2600" dirty="0" err="1"/>
              <a:t>співрозмовника</a:t>
            </a:r>
            <a:r>
              <a:rPr lang="ru-RU" sz="2600" dirty="0" smtClean="0"/>
              <a:t>. За </a:t>
            </a:r>
            <a:r>
              <a:rPr lang="ru-RU" sz="2600" dirty="0" err="1"/>
              <a:t>психоаналізом</a:t>
            </a:r>
            <a:r>
              <a:rPr lang="ru-RU" sz="2600" dirty="0"/>
              <a:t>, </a:t>
            </a:r>
            <a:r>
              <a:rPr lang="ru-RU" sz="2600" dirty="0" err="1"/>
              <a:t>лихослів'я</a:t>
            </a:r>
            <a:r>
              <a:rPr lang="ru-RU" sz="2600" dirty="0"/>
              <a:t> є видом </a:t>
            </a:r>
            <a:r>
              <a:rPr lang="ru-RU" sz="2600" dirty="0" err="1"/>
              <a:t>регресивного</a:t>
            </a:r>
            <a:r>
              <a:rPr lang="ru-RU" sz="2600" dirty="0"/>
              <a:t> </a:t>
            </a:r>
            <a:r>
              <a:rPr lang="ru-RU" sz="2600" dirty="0" err="1"/>
              <a:t>психологічного</a:t>
            </a:r>
            <a:r>
              <a:rPr lang="ru-RU" sz="2600" dirty="0"/>
              <a:t> </a:t>
            </a:r>
            <a:r>
              <a:rPr lang="ru-RU" sz="2600" dirty="0" err="1" smtClean="0"/>
              <a:t>захисту</a:t>
            </a:r>
            <a:r>
              <a:rPr lang="ru-RU" sz="2600" dirty="0" smtClean="0"/>
              <a:t>.</a:t>
            </a:r>
            <a:endParaRPr lang="uk-UA" sz="2600" dirty="0"/>
          </a:p>
          <a:p>
            <a:pPr marL="137160" indent="0">
              <a:buNone/>
            </a:pPr>
            <a:r>
              <a:rPr lang="ru-RU" sz="2600" dirty="0" err="1"/>
              <a:t>Часте</a:t>
            </a:r>
            <a:r>
              <a:rPr lang="ru-RU" sz="2600" dirty="0"/>
              <a:t>, </a:t>
            </a:r>
            <a:r>
              <a:rPr lang="ru-RU" sz="2600" dirty="0" err="1"/>
              <a:t>безпідставне</a:t>
            </a:r>
            <a:r>
              <a:rPr lang="ru-RU" sz="2600" dirty="0"/>
              <a:t> і </a:t>
            </a:r>
            <a:r>
              <a:rPr lang="ru-RU" sz="2600" dirty="0" err="1"/>
              <a:t>безсоромне</a:t>
            </a:r>
            <a:r>
              <a:rPr lang="ru-RU" sz="2600" dirty="0"/>
              <a:t> </a:t>
            </a:r>
            <a:r>
              <a:rPr lang="ru-RU" sz="2600" dirty="0" err="1"/>
              <a:t>використання</a:t>
            </a:r>
            <a:r>
              <a:rPr lang="ru-RU" sz="2600" dirty="0"/>
              <a:t> </a:t>
            </a:r>
            <a:r>
              <a:rPr lang="ru-RU" sz="2600" dirty="0" err="1"/>
              <a:t>ненормативної</a:t>
            </a:r>
            <a:r>
              <a:rPr lang="ru-RU" sz="2600" dirty="0"/>
              <a:t> лексики, на думку </a:t>
            </a:r>
            <a:r>
              <a:rPr lang="ru-RU" sz="2600" dirty="0" err="1"/>
              <a:t>деяких</a:t>
            </a:r>
            <a:r>
              <a:rPr lang="ru-RU" sz="2600" dirty="0"/>
              <a:t> </a:t>
            </a:r>
            <a:r>
              <a:rPr lang="ru-RU" sz="2600" dirty="0" err="1"/>
              <a:t>психологів</a:t>
            </a:r>
            <a:r>
              <a:rPr lang="ru-RU" sz="2600" dirty="0"/>
              <a:t> є видом </a:t>
            </a:r>
            <a:r>
              <a:rPr lang="ru-RU" sz="2600" dirty="0" err="1"/>
              <a:t>психічної</a:t>
            </a:r>
            <a:r>
              <a:rPr lang="ru-RU" sz="2600" dirty="0"/>
              <a:t> вади. </a:t>
            </a:r>
            <a:r>
              <a:rPr lang="ru-RU" sz="2600" dirty="0" err="1" smtClean="0"/>
              <a:t>Існують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нейропсихічні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розлади</a:t>
            </a:r>
            <a:r>
              <a:rPr lang="ru-RU" sz="2600" dirty="0" smtClean="0"/>
              <a:t>, одним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проявів</a:t>
            </a:r>
            <a:r>
              <a:rPr lang="ru-RU" sz="2600" dirty="0" smtClean="0"/>
              <a:t> </a:t>
            </a:r>
            <a:r>
              <a:rPr lang="ru-RU" sz="2600" dirty="0" err="1" smtClean="0"/>
              <a:t>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мимовільне</a:t>
            </a:r>
            <a:r>
              <a:rPr lang="ru-RU" sz="2600" dirty="0" smtClean="0"/>
              <a:t> </a:t>
            </a:r>
            <a:r>
              <a:rPr lang="ru-RU" sz="2600" dirty="0" err="1" smtClean="0"/>
              <a:t>вигукування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непристойних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слів</a:t>
            </a:r>
            <a:r>
              <a:rPr lang="ru-RU" sz="2600" dirty="0" smtClean="0"/>
              <a:t> </a:t>
            </a:r>
            <a:r>
              <a:rPr lang="ru-RU" sz="2600" dirty="0" err="1" smtClean="0"/>
              <a:t>чи</a:t>
            </a:r>
            <a:r>
              <a:rPr lang="ru-RU" sz="2600" dirty="0" smtClean="0"/>
              <a:t> </a:t>
            </a:r>
            <a:r>
              <a:rPr lang="ru-RU" sz="2600" dirty="0" err="1" smtClean="0"/>
              <a:t>соціально</a:t>
            </a:r>
            <a:r>
              <a:rPr lang="ru-RU" sz="2600" dirty="0" smtClean="0"/>
              <a:t> </a:t>
            </a:r>
            <a:r>
              <a:rPr lang="ru-RU" sz="2600" dirty="0" err="1" smtClean="0"/>
              <a:t>недоречних</a:t>
            </a:r>
            <a:r>
              <a:rPr lang="ru-RU" sz="2600" dirty="0" smtClean="0"/>
              <a:t> та </a:t>
            </a:r>
            <a:r>
              <a:rPr lang="ru-RU" sz="2600" dirty="0" err="1" smtClean="0"/>
              <a:t>принизливих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зауважень</a:t>
            </a:r>
            <a:r>
              <a:rPr lang="ru-RU" sz="2600" dirty="0" smtClean="0"/>
              <a:t>.</a:t>
            </a:r>
            <a:endParaRPr lang="uk-UA" sz="2600" dirty="0"/>
          </a:p>
          <a:p>
            <a:endParaRPr lang="uk-UA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714752"/>
            <a:ext cx="4608512" cy="280831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2833329"/>
      </p:ext>
    </p:extLst>
  </p:cSld>
  <p:clrMapOvr>
    <a:masterClrMapping/>
  </p:clrMapOvr>
  <p:transition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8362653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err="1" smtClean="0"/>
              <a:t>Олександр</a:t>
            </a:r>
            <a:r>
              <a:rPr lang="ru-RU" sz="2800" dirty="0" smtClean="0"/>
              <a:t> Довженко не </a:t>
            </a:r>
            <a:r>
              <a:rPr lang="ru-RU" sz="2800" dirty="0" err="1" smtClean="0"/>
              <a:t>зневажав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міцної</a:t>
            </a:r>
            <a:r>
              <a:rPr lang="ru-RU" sz="2800" dirty="0" smtClean="0"/>
              <a:t> лайки. У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автобіографічній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кіноповісті</a:t>
            </a:r>
            <a:r>
              <a:rPr lang="ru-RU" sz="2800" dirty="0" smtClean="0"/>
              <a:t> «Зачарована Десна» характерною </a:t>
            </a:r>
            <a:r>
              <a:rPr lang="ru-RU" sz="2800" dirty="0" err="1" smtClean="0"/>
              <a:t>рисою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прабаби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Марусини</a:t>
            </a:r>
            <a:r>
              <a:rPr lang="ru-RU" sz="2800" dirty="0" smtClean="0"/>
              <a:t> було 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ненормативних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висловів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err="1" smtClean="0"/>
              <a:t>Цитати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«... </a:t>
            </a:r>
            <a:r>
              <a:rPr lang="ru-RU" sz="2800" dirty="0" err="1" smtClean="0"/>
              <a:t>Миколаю-угоднику</a:t>
            </a:r>
            <a:r>
              <a:rPr lang="ru-RU" sz="2800" dirty="0" smtClean="0"/>
              <a:t>, </a:t>
            </a:r>
            <a:r>
              <a:rPr lang="ru-RU" sz="2800" dirty="0" err="1" smtClean="0"/>
              <a:t>скорий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помочнику</a:t>
            </a:r>
            <a:r>
              <a:rPr lang="ru-RU" sz="2800" dirty="0" smtClean="0"/>
              <a:t>, </a:t>
            </a:r>
            <a:r>
              <a:rPr lang="ru-RU" sz="2800" dirty="0" err="1" smtClean="0"/>
              <a:t>святий</a:t>
            </a:r>
            <a:r>
              <a:rPr lang="ru-RU" sz="2800" dirty="0" smtClean="0"/>
              <a:t> </a:t>
            </a:r>
            <a:r>
              <a:rPr lang="ru-RU" sz="2800" dirty="0" err="1" smtClean="0"/>
              <a:t>Юрію</a:t>
            </a:r>
            <a:r>
              <a:rPr lang="ru-RU" sz="2800" dirty="0" smtClean="0"/>
              <a:t>, </a:t>
            </a:r>
            <a:r>
              <a:rPr lang="ru-RU" sz="2800" dirty="0" err="1" smtClean="0"/>
              <a:t>святий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Григорію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білому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сідлі</a:t>
            </a:r>
            <a:r>
              <a:rPr lang="ru-RU" sz="2800" dirty="0" smtClean="0"/>
              <a:t>, покарайте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своєю</a:t>
            </a:r>
            <a:r>
              <a:rPr lang="ru-RU" sz="2800" dirty="0" smtClean="0"/>
              <a:t> десницею,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їв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тієї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морковочки</a:t>
            </a:r>
            <a:r>
              <a:rPr lang="ru-RU" sz="2800" dirty="0" smtClean="0"/>
              <a:t>, </a:t>
            </a:r>
            <a:r>
              <a:rPr lang="ru-RU" sz="2800" b="1" dirty="0" smtClean="0"/>
              <a:t>та бодай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пранці</a:t>
            </a:r>
            <a:r>
              <a:rPr lang="ru-RU" sz="2800" b="1" dirty="0" smtClean="0"/>
              <a:t> та болячки </a:t>
            </a:r>
            <a:r>
              <a:rPr lang="ru-RU" sz="2800" b="1" dirty="0" err="1" smtClean="0"/>
              <a:t>з'їли</a:t>
            </a:r>
            <a:r>
              <a:rPr lang="ru-RU" sz="2800" b="1" dirty="0" smtClean="0"/>
              <a:t>, та бодай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шашіль</a:t>
            </a:r>
            <a:r>
              <a:rPr lang="ru-RU" sz="2800" b="1" dirty="0" smtClean="0"/>
              <a:t> поточила...</a:t>
            </a:r>
            <a:r>
              <a:rPr lang="ru-RU" sz="2800" dirty="0" smtClean="0"/>
              <a:t>»</a:t>
            </a:r>
            <a:endParaRPr lang="uk-UA" sz="28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71464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/>
              <a:t>У</a:t>
            </a:r>
            <a:r>
              <a:rPr lang="ru-RU" dirty="0" err="1" smtClean="0"/>
              <a:t>продовж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 smtClean="0"/>
              <a:t>ненормативної</a:t>
            </a:r>
            <a:r>
              <a:rPr lang="ru-RU" dirty="0" smtClean="0"/>
              <a:t> </a:t>
            </a:r>
            <a:r>
              <a:rPr lang="ru-RU" dirty="0"/>
              <a:t>лексики було </a:t>
            </a:r>
            <a:r>
              <a:rPr lang="ru-RU" dirty="0" err="1"/>
              <a:t>під</a:t>
            </a:r>
            <a:r>
              <a:rPr lang="ru-RU" dirty="0"/>
              <a:t> табу</a:t>
            </a:r>
            <a:r>
              <a:rPr lang="ru-RU" dirty="0" smtClean="0"/>
              <a:t>. У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smtClean="0"/>
              <a:t>ламав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табу Лесь </a:t>
            </a:r>
            <a:r>
              <a:rPr lang="ru-RU" dirty="0" err="1"/>
              <a:t>Подерв'янський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п'єсах</a:t>
            </a:r>
            <a:r>
              <a:rPr lang="ru-RU" dirty="0"/>
              <a:t> («</a:t>
            </a:r>
            <a:r>
              <a:rPr lang="ru-RU" dirty="0" err="1"/>
              <a:t>Гамлєт</a:t>
            </a:r>
            <a:r>
              <a:rPr lang="ru-RU" dirty="0"/>
              <a:t>», «</a:t>
            </a:r>
            <a:r>
              <a:rPr lang="ru-RU" dirty="0" err="1"/>
              <a:t>Кацапи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широко </a:t>
            </a:r>
            <a:r>
              <a:rPr lang="ru-RU" dirty="0" err="1"/>
              <a:t>розійшлися</a:t>
            </a:r>
            <a:r>
              <a:rPr lang="ru-RU" dirty="0"/>
              <a:t> в </a:t>
            </a:r>
            <a:r>
              <a:rPr lang="ru-RU" dirty="0" err="1"/>
              <a:t>аудіозаписах</a:t>
            </a:r>
            <a:r>
              <a:rPr lang="ru-RU" dirty="0"/>
              <a:t> в 1990-ті роки і стали вельми </a:t>
            </a:r>
            <a:r>
              <a:rPr lang="ru-RU" dirty="0" err="1"/>
              <a:t>популярні</a:t>
            </a:r>
            <a:r>
              <a:rPr lang="ru-RU" dirty="0"/>
              <a:t> в </a:t>
            </a:r>
            <a:r>
              <a:rPr lang="ru-RU" dirty="0" err="1"/>
              <a:t>молодіжному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D:\инет\tytul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2428892" cy="364333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000372"/>
            <a:ext cx="2428892" cy="37147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37579362"/>
      </p:ext>
    </p:extLst>
  </p:cSld>
  <p:clrMapOvr>
    <a:masterClrMapping/>
  </p:clrMapOvr>
  <p:transition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3336330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Нова </a:t>
            </a:r>
            <a:r>
              <a:rPr lang="ru-RU" sz="2800" dirty="0" err="1" smtClean="0"/>
              <a:t>хвиля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письменства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нагоду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застосовувати</a:t>
            </a:r>
            <a:r>
              <a:rPr lang="ru-RU" sz="2800" dirty="0" smtClean="0"/>
              <a:t> все </a:t>
            </a:r>
            <a:r>
              <a:rPr lang="ru-RU" sz="2800" dirty="0" err="1" smtClean="0"/>
              <a:t>лексичне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відмовляється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в тому числі й </a:t>
            </a:r>
            <a:r>
              <a:rPr lang="ru-RU" sz="2800" dirty="0" err="1" smtClean="0"/>
              <a:t>інвектив</a:t>
            </a:r>
            <a:r>
              <a:rPr lang="ru-RU" sz="2800" dirty="0" smtClean="0"/>
              <a:t> (коли в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необхідність</a:t>
            </a:r>
            <a:r>
              <a:rPr lang="ru-RU" sz="2800" dirty="0" smtClean="0"/>
              <a:t>). </a:t>
            </a:r>
            <a:r>
              <a:rPr lang="ru-RU" sz="2800" dirty="0" err="1" smtClean="0"/>
              <a:t>Сучасний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свободи</a:t>
            </a:r>
            <a:r>
              <a:rPr lang="ru-RU" sz="2800" dirty="0" smtClean="0"/>
              <a:t> слова не </a:t>
            </a:r>
            <a:r>
              <a:rPr lang="ru-RU" sz="2800" dirty="0" err="1" smtClean="0"/>
              <a:t>спричинився</a:t>
            </a:r>
            <a:r>
              <a:rPr lang="ru-RU" sz="2800" dirty="0" smtClean="0"/>
              <a:t> до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тексти</a:t>
            </a:r>
            <a:r>
              <a:rPr lang="ru-RU" sz="2800" dirty="0" smtClean="0"/>
              <a:t> наших </a:t>
            </a:r>
            <a:r>
              <a:rPr lang="ru-RU" sz="2800" dirty="0" err="1" smtClean="0"/>
              <a:t>сучасних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уподібнилися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 Леся </a:t>
            </a:r>
            <a:r>
              <a:rPr lang="ru-RU" sz="2800" dirty="0" err="1" smtClean="0"/>
              <a:t>Подерв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янського</a:t>
            </a:r>
            <a:r>
              <a:rPr lang="uk-UA" sz="2800" dirty="0" smtClean="0"/>
              <a:t>. Його тексти мають своє місце і виконують свою функцію в літературному процесі. Але наявність таких творів не впливає на межі культурної норми у мовному застосуванні.</a:t>
            </a:r>
            <a:r>
              <a:rPr lang="ru-RU" sz="2800" dirty="0" smtClean="0"/>
              <a:t>   </a:t>
            </a:r>
          </a:p>
        </p:txBody>
      </p:sp>
    </p:spTree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Будьте чемними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1319845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b="1" dirty="0" err="1"/>
              <a:t>Ненормати́вна</a:t>
            </a:r>
            <a:r>
              <a:rPr lang="ru-RU" sz="2800" b="1" dirty="0"/>
              <a:t> </a:t>
            </a:r>
            <a:r>
              <a:rPr lang="ru-RU" sz="2800" b="1" dirty="0" err="1"/>
              <a:t>ле́ксика</a:t>
            </a:r>
            <a:r>
              <a:rPr lang="ru-RU" sz="2800" dirty="0"/>
              <a:t> (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b="1" dirty="0" err="1"/>
              <a:t>нецензурна</a:t>
            </a:r>
            <a:r>
              <a:rPr lang="ru-RU" sz="2800" b="1" dirty="0"/>
              <a:t> лексика</a:t>
            </a:r>
            <a:r>
              <a:rPr lang="ru-RU" sz="2800" dirty="0"/>
              <a:t>, </a:t>
            </a:r>
            <a:r>
              <a:rPr lang="ru-RU" sz="2800" b="1" dirty="0" err="1"/>
              <a:t>обсценна</a:t>
            </a:r>
            <a:r>
              <a:rPr lang="ru-RU" sz="2800" b="1" dirty="0"/>
              <a:t> </a:t>
            </a:r>
            <a:r>
              <a:rPr lang="ru-RU" sz="2800" b="1" dirty="0" smtClean="0"/>
              <a:t>лексика</a:t>
            </a:r>
            <a:r>
              <a:rPr lang="ru-RU" sz="2800" dirty="0" smtClean="0"/>
              <a:t>,</a:t>
            </a:r>
            <a:r>
              <a:rPr lang="uk-UA" sz="2800" b="1" dirty="0" smtClean="0"/>
              <a:t>інвектива,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лихослів'я</a:t>
            </a:r>
            <a:r>
              <a:rPr lang="ru-RU" sz="2800" dirty="0"/>
              <a:t>)</a:t>
            </a:r>
            <a:r>
              <a:rPr lang="en-US" sz="2800" dirty="0"/>
              <a:t> </a:t>
            </a:r>
            <a:r>
              <a:rPr lang="ru-RU" sz="2800" dirty="0" smtClean="0"/>
              <a:t>—</a:t>
            </a:r>
            <a:r>
              <a:rPr lang="ru-RU" sz="2800" dirty="0" err="1" smtClean="0"/>
              <a:t>неприпустима</a:t>
            </a:r>
            <a:r>
              <a:rPr lang="ru-RU" sz="2800" dirty="0" smtClean="0"/>
              <a:t> лексика</a:t>
            </a:r>
            <a:r>
              <a:rPr lang="ru-RU" sz="2800" dirty="0"/>
              <a:t>, яку </a:t>
            </a:r>
            <a:r>
              <a:rPr lang="ru-RU" sz="2800" dirty="0" err="1"/>
              <a:t>носії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сприймають</a:t>
            </a:r>
            <a:r>
              <a:rPr lang="ru-RU" sz="2800" dirty="0"/>
              <a:t> </a:t>
            </a:r>
            <a:r>
              <a:rPr lang="ru-RU" sz="2800" dirty="0" smtClean="0"/>
              <a:t>як </a:t>
            </a:r>
            <a:r>
              <a:rPr lang="ru-RU" sz="2800" dirty="0" err="1" smtClean="0"/>
              <a:t>непристойну,що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викликає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відразу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</a:t>
            </a:r>
            <a:r>
              <a:rPr lang="ru-RU" sz="2800" dirty="0" err="1"/>
              <a:t>мова</a:t>
            </a:r>
            <a:r>
              <a:rPr lang="ru-RU" sz="2800" dirty="0"/>
              <a:t> </a:t>
            </a:r>
            <a:r>
              <a:rPr lang="ru-RU" sz="2800" dirty="0" err="1"/>
              <a:t>перебуває</a:t>
            </a:r>
            <a:r>
              <a:rPr lang="ru-RU" sz="2800" dirty="0"/>
              <a:t> поза </a:t>
            </a:r>
            <a:r>
              <a:rPr lang="ru-RU" sz="2800" dirty="0" err="1"/>
              <a:t>нормальним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спілкуванням</a:t>
            </a:r>
            <a:r>
              <a:rPr lang="ru-RU" sz="2800" dirty="0" smtClean="0"/>
              <a:t>. На </a:t>
            </a:r>
            <a:r>
              <a:rPr lang="ru-RU" sz="2800" dirty="0" err="1" smtClean="0"/>
              <a:t>таку</a:t>
            </a:r>
            <a:r>
              <a:rPr lang="ru-RU" sz="2800" dirty="0" smtClean="0"/>
              <a:t> лексику </a:t>
            </a:r>
            <a:r>
              <a:rPr lang="ru-RU" sz="2800" dirty="0" err="1" smtClean="0"/>
              <a:t>суспільство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накладає</a:t>
            </a:r>
            <a:r>
              <a:rPr lang="ru-RU" sz="2800" dirty="0" smtClean="0"/>
              <a:t> табу.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4" y="3786190"/>
            <a:ext cx="3799856" cy="285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780926"/>
            <a:ext cx="4062340" cy="2863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629941"/>
      </p:ext>
    </p:extLst>
  </p:cSld>
  <p:clrMapOvr>
    <a:masterClrMapping/>
  </p:clrMapOvr>
  <p:transition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/>
              <a:t>Лайлива</a:t>
            </a:r>
            <a:r>
              <a:rPr lang="ru-RU" sz="2800" dirty="0" smtClean="0"/>
              <a:t> лексика </a:t>
            </a:r>
            <a:r>
              <a:rPr lang="ru-RU" sz="2800" dirty="0" err="1" smtClean="0"/>
              <a:t>є</a:t>
            </a:r>
            <a:r>
              <a:rPr lang="ru-RU" sz="2800" dirty="0" smtClean="0"/>
              <a:t> сегментом </a:t>
            </a:r>
            <a:r>
              <a:rPr lang="ru-RU" sz="2800" dirty="0" err="1" smtClean="0"/>
              <a:t>ненормативно</a:t>
            </a:r>
            <a:r>
              <a:rPr lang="uk-UA" sz="2800" dirty="0" smtClean="0"/>
              <a:t>ї</a:t>
            </a:r>
            <a:r>
              <a:rPr lang="ru-RU" sz="2800" dirty="0" smtClean="0"/>
              <a:t> лексики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неправильні</a:t>
            </a:r>
            <a:r>
              <a:rPr lang="ru-RU" sz="2800" dirty="0" smtClean="0"/>
              <a:t>, </a:t>
            </a:r>
            <a:r>
              <a:rPr lang="ru-RU" sz="2800" dirty="0" err="1" smtClean="0"/>
              <a:t>неввічливі</a:t>
            </a:r>
            <a:r>
              <a:rPr lang="ru-RU" sz="2800" dirty="0" smtClean="0"/>
              <a:t>, </a:t>
            </a:r>
            <a:r>
              <a:rPr lang="ru-RU" sz="2800" dirty="0" err="1" smtClean="0"/>
              <a:t>непристойні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вульгарні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вирази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ненормативної</a:t>
            </a:r>
            <a:r>
              <a:rPr lang="ru-RU" sz="2800" dirty="0" smtClean="0"/>
              <a:t> лексики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чіткі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національні</a:t>
            </a:r>
            <a:r>
              <a:rPr lang="ru-RU" sz="2800" dirty="0" smtClean="0"/>
              <a:t>, </a:t>
            </a:r>
            <a:r>
              <a:rPr lang="ru-RU" sz="2800" dirty="0" err="1" smtClean="0"/>
              <a:t>культурні</a:t>
            </a:r>
            <a:r>
              <a:rPr lang="ru-RU" sz="2800" dirty="0" smtClean="0"/>
              <a:t>, та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суттєво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відрізняється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культурах та </a:t>
            </a:r>
            <a:r>
              <a:rPr lang="ru-RU" sz="2800" dirty="0" err="1" smtClean="0"/>
              <a:t>соціальних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групах</a:t>
            </a:r>
            <a:r>
              <a:rPr lang="ru-RU" sz="2800" dirty="0" smtClean="0"/>
              <a:t>. </a:t>
            </a:r>
            <a:endParaRPr lang="uk-UA" sz="2800" dirty="0" smtClean="0"/>
          </a:p>
          <a:p>
            <a:r>
              <a:rPr lang="ru-RU" sz="2800" dirty="0" err="1" smtClean="0"/>
              <a:t>Ненормативна</a:t>
            </a:r>
            <a:r>
              <a:rPr lang="ru-RU" sz="2800" dirty="0" smtClean="0"/>
              <a:t> лексика </a:t>
            </a:r>
            <a:r>
              <a:rPr lang="ru-RU" sz="2800" dirty="0" err="1" smtClean="0"/>
              <a:t>вживається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розмовній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мові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літературних</a:t>
            </a:r>
            <a:r>
              <a:rPr lang="ru-RU" sz="2800" dirty="0" smtClean="0"/>
              <a:t> текстах,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як </a:t>
            </a:r>
            <a:r>
              <a:rPr lang="ru-RU" sz="2800" dirty="0" err="1" smtClean="0"/>
              <a:t>виняток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характерологічною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функцією</a:t>
            </a:r>
            <a:r>
              <a:rPr lang="ru-RU" sz="2800" dirty="0" smtClean="0"/>
              <a:t> (для </a:t>
            </a:r>
            <a:r>
              <a:rPr lang="ru-RU" sz="2800" dirty="0" err="1" smtClean="0"/>
              <a:t>більшої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виразності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емоційності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).</a:t>
            </a:r>
            <a:endParaRPr lang="uk-UA" sz="2800" dirty="0" smtClean="0"/>
          </a:p>
        </p:txBody>
      </p:sp>
    </p:spTree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корені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9278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066" y="1214422"/>
            <a:ext cx="3286148" cy="541180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dirty="0" err="1" smtClean="0"/>
              <a:t>Лихослів'я</a:t>
            </a:r>
            <a:r>
              <a:rPr lang="ru-RU" sz="2800" dirty="0" smtClean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лайка</a:t>
            </a:r>
            <a:r>
              <a:rPr lang="ru-RU" sz="2800" dirty="0" smtClean="0"/>
              <a:t>,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коріння</a:t>
            </a:r>
            <a:r>
              <a:rPr lang="ru-RU" sz="2800" dirty="0"/>
              <a:t> в </a:t>
            </a:r>
            <a:r>
              <a:rPr lang="ru-RU" sz="2800" dirty="0" err="1"/>
              <a:t>релігійних</a:t>
            </a:r>
            <a:r>
              <a:rPr lang="ru-RU" sz="2800" dirty="0"/>
              <a:t> </a:t>
            </a:r>
            <a:r>
              <a:rPr lang="ru-RU" sz="2800" dirty="0" err="1"/>
              <a:t>віруваннях</a:t>
            </a:r>
            <a:r>
              <a:rPr lang="ru-RU" sz="2800" dirty="0"/>
              <a:t> </a:t>
            </a:r>
            <a:r>
              <a:rPr lang="ru-RU" sz="2800" dirty="0" smtClean="0"/>
              <a:t>людей.</a:t>
            </a:r>
          </a:p>
          <a:p>
            <a:pPr marL="137160" indent="0">
              <a:buNone/>
            </a:pPr>
            <a:endParaRPr lang="uk-UA" sz="2800" dirty="0" smtClean="0"/>
          </a:p>
          <a:p>
            <a:pPr marL="137160" indent="0">
              <a:buNone/>
            </a:pPr>
            <a:r>
              <a:rPr lang="uk-UA" sz="2800" dirty="0" smtClean="0"/>
              <a:t>Вимова такого слова оголошувалася гріхом</a:t>
            </a:r>
            <a:endParaRPr lang="ru-RU" sz="2800" dirty="0" smtClean="0"/>
          </a:p>
        </p:txBody>
      </p:sp>
      <p:pic>
        <p:nvPicPr>
          <p:cNvPr id="3075" name="Picture 3" descr="D:\инет\w-9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3500462" cy="422000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4172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7763249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000636"/>
            <a:ext cx="8643998" cy="164307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Відомим прикладом, що ілюструє вживання </a:t>
            </a:r>
            <a:r>
              <a:rPr lang="uk-UA" sz="2000" dirty="0" err="1" smtClean="0">
                <a:solidFill>
                  <a:schemeClr val="tx1"/>
                </a:solidFill>
              </a:rPr>
              <a:t>обсценної</a:t>
            </a:r>
            <a:r>
              <a:rPr lang="uk-UA" sz="2000" dirty="0" smtClean="0">
                <a:solidFill>
                  <a:schemeClr val="tx1"/>
                </a:solidFill>
              </a:rPr>
              <a:t> лексики є лист Запорозьких козаків до турецького султана. Історія створення тексту, насиченого </a:t>
            </a:r>
            <a:r>
              <a:rPr lang="uk-UA" sz="2000" dirty="0" err="1" smtClean="0">
                <a:solidFill>
                  <a:schemeClr val="tx1"/>
                </a:solidFill>
              </a:rPr>
              <a:t>обсценізмами</a:t>
            </a:r>
            <a:r>
              <a:rPr lang="uk-UA" sz="2000" dirty="0" smtClean="0">
                <a:solidFill>
                  <a:schemeClr val="tx1"/>
                </a:solidFill>
              </a:rPr>
              <a:t>, стала основою сюжету відомої картини Іллі Рєпіна </a:t>
            </a: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</a:rPr>
              <a:t>Запорожці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пишуть</a:t>
            </a:r>
            <a:r>
              <a:rPr lang="ru-RU" sz="2000" b="1" dirty="0" smtClean="0">
                <a:solidFill>
                  <a:srgbClr val="000000"/>
                </a:solidFill>
              </a:rPr>
              <a:t> листа </a:t>
            </a:r>
            <a:r>
              <a:rPr lang="ru-RU" sz="2000" b="1" dirty="0" err="1" smtClean="0">
                <a:solidFill>
                  <a:srgbClr val="000000"/>
                </a:solidFill>
              </a:rPr>
              <a:t>турецькому</a:t>
            </a:r>
            <a:r>
              <a:rPr lang="ru-RU" sz="2000" b="1" dirty="0" smtClean="0">
                <a:solidFill>
                  <a:srgbClr val="000000"/>
                </a:solidFill>
              </a:rPr>
              <a:t> султану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8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Лихослів'я</a:t>
            </a:r>
            <a:r>
              <a:rPr lang="ru-RU" dirty="0"/>
              <a:t> і </a:t>
            </a:r>
            <a:r>
              <a:rPr lang="ru-RU" dirty="0" err="1"/>
              <a:t>Біблія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0355579"/>
      </p:ext>
    </p:extLst>
  </p:cSld>
  <p:clrMapOvr>
    <a:masterClrMapping/>
  </p:clrMapOvr>
  <p:transition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857232"/>
            <a:ext cx="8372476" cy="164307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Заповіт</a:t>
            </a:r>
            <a:r>
              <a:rPr lang="ru-RU" sz="2800" dirty="0" smtClean="0"/>
              <a:t> </a:t>
            </a:r>
            <a:r>
              <a:rPr lang="ru-RU" sz="2800" dirty="0" err="1" smtClean="0"/>
              <a:t>заохочував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християн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дозволяти</a:t>
            </a:r>
            <a:r>
              <a:rPr lang="ru-RU" sz="2800" dirty="0" smtClean="0"/>
              <a:t> нечистому </a:t>
            </a:r>
            <a:r>
              <a:rPr lang="ru-RU" sz="2800" dirty="0" err="1" smtClean="0"/>
              <a:t>лихослів'ю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, а, </a:t>
            </a:r>
            <a:r>
              <a:rPr lang="ru-RU" sz="2800" dirty="0" err="1" smtClean="0"/>
              <a:t>натомість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говорити</a:t>
            </a:r>
            <a:r>
              <a:rPr lang="ru-RU" sz="2800" dirty="0" smtClean="0"/>
              <a:t> пристойно.</a:t>
            </a:r>
          </a:p>
          <a:p>
            <a:pPr marL="137160" indent="0">
              <a:buNone/>
            </a:pPr>
            <a:endParaRPr lang="uk-UA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93635"/>
            <a:ext cx="7215238" cy="3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990940"/>
      </p:ext>
    </p:extLst>
  </p:cSld>
  <p:clrMapOvr>
    <a:masterClrMapping/>
  </p:clrMapOvr>
  <p:transition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4">
      <a:dk1>
        <a:sysClr val="windowText" lastClr="000000"/>
      </a:dk1>
      <a:lt1>
        <a:srgbClr val="DEDEDE"/>
      </a:lt1>
      <a:dk2>
        <a:srgbClr val="000000"/>
      </a:dk2>
      <a:lt2>
        <a:srgbClr val="000000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1362</TotalTime>
  <Words>701</Words>
  <Application>Microsoft Office PowerPoint</Application>
  <PresentationFormat>On-screen Show (4:3)</PresentationFormat>
  <Paragraphs>49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Паркет</vt:lpstr>
      <vt:lpstr>Культура інвективи</vt:lpstr>
      <vt:lpstr>Вступ</vt:lpstr>
      <vt:lpstr>PowerPoint Presentation</vt:lpstr>
      <vt:lpstr>PowerPoint Presentation</vt:lpstr>
      <vt:lpstr>Історичні корені</vt:lpstr>
      <vt:lpstr>PowerPoint Presentation</vt:lpstr>
      <vt:lpstr>PowerPoint Presentation</vt:lpstr>
      <vt:lpstr>Лихослів'я і Біблія</vt:lpstr>
      <vt:lpstr>PowerPoint Presentation</vt:lpstr>
      <vt:lpstr>PowerPoint Presentation</vt:lpstr>
      <vt:lpstr>Ненормативні запозичення</vt:lpstr>
      <vt:lpstr>PowerPoint Presentation</vt:lpstr>
      <vt:lpstr>PowerPoint Presentation</vt:lpstr>
      <vt:lpstr>PowerPoint Presentation</vt:lpstr>
      <vt:lpstr>Функції лайки</vt:lpstr>
      <vt:lpstr>PowerPoint Presentation</vt:lpstr>
      <vt:lpstr>В українській літературі</vt:lpstr>
      <vt:lpstr>PowerPoint Presentation</vt:lpstr>
      <vt:lpstr>PowerPoint Presentation</vt:lpstr>
      <vt:lpstr>PowerPoint Presentation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матюки</dc:title>
  <dc:creator>IgorSH</dc:creator>
  <cp:lastModifiedBy>user</cp:lastModifiedBy>
  <cp:revision>143</cp:revision>
  <dcterms:created xsi:type="dcterms:W3CDTF">2012-11-20T09:01:57Z</dcterms:created>
  <dcterms:modified xsi:type="dcterms:W3CDTF">2014-11-14T16:30:19Z</dcterms:modified>
</cp:coreProperties>
</file>