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5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16347A2-5C92-47B1-B327-9B18C6A43493}">
          <p14:sldIdLst>
            <p14:sldId id="256"/>
          </p14:sldIdLst>
        </p14:section>
        <p14:section name="Раздел без заголовка" id="{55A57B3D-CB67-4B6D-88B0-D509718CC10C}">
          <p14:sldIdLst>
            <p14:sldId id="257"/>
            <p14:sldId id="259"/>
            <p14:sldId id="260"/>
            <p14:sldId id="262"/>
            <p14:sldId id="261"/>
            <p14:sldId id="264"/>
            <p14:sldId id="265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141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93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107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359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123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28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014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5879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897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69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820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950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968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348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61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703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91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6B6753-A2BF-4B84-BD7E-4B3AF2C26D6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685297-8FDB-4906-9F45-00E62C302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49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.spb.ru/index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 smtClean="0"/>
              <a:t>Сучасне </a:t>
            </a:r>
            <a:r>
              <a:rPr lang="uk-UA" sz="2000" b="1" dirty="0"/>
              <a:t>українське мистецтво як форма соціальної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комунікації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r"/>
            <a:r>
              <a:rPr lang="uk-UA" sz="6200" dirty="0" smtClean="0"/>
              <a:t>Підготували:</a:t>
            </a:r>
          </a:p>
          <a:p>
            <a:r>
              <a:rPr lang="uk-UA" sz="4200" b="1" dirty="0"/>
              <a:t>Проскурін </a:t>
            </a:r>
            <a:r>
              <a:rPr lang="uk-UA" sz="4200" b="1" dirty="0" smtClean="0"/>
              <a:t>Олександр,гр.КА-21</a:t>
            </a:r>
            <a:endParaRPr lang="ru-RU" sz="4200" dirty="0"/>
          </a:p>
          <a:p>
            <a:r>
              <a:rPr lang="uk-UA" sz="4200" b="1" dirty="0"/>
              <a:t>Стоянова </a:t>
            </a:r>
            <a:r>
              <a:rPr lang="uk-UA" sz="4200" b="1" dirty="0" err="1" smtClean="0"/>
              <a:t>Анастасія,гр</a:t>
            </a:r>
            <a:r>
              <a:rPr lang="uk-UA" sz="4200" b="1" dirty="0" smtClean="0"/>
              <a:t>. КА-21</a:t>
            </a:r>
            <a:endParaRPr lang="ru-RU" sz="4200" dirty="0"/>
          </a:p>
          <a:p>
            <a:r>
              <a:rPr lang="uk-UA" sz="4200" b="1" dirty="0"/>
              <a:t>ННК "ІПСА"</a:t>
            </a:r>
            <a:endParaRPr lang="ru-RU" sz="4200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00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150941"/>
            <a:ext cx="6096000" cy="50029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література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dirty="0" smtClean="0"/>
              <a:t>Лурье </a:t>
            </a:r>
            <a:r>
              <a:rPr lang="ru-RU" dirty="0"/>
              <a:t>М. Граффити: коммуникация и </a:t>
            </a:r>
            <a:r>
              <a:rPr lang="ru-RU" dirty="0" err="1"/>
              <a:t>самопрезентация</a:t>
            </a:r>
            <a:r>
              <a:rPr lang="ru-RU" dirty="0"/>
              <a:t> / М. Лурье [Электронный ресурс]. — Режим доступ</a:t>
            </a:r>
            <a:r>
              <a:rPr lang="uk-UA" dirty="0"/>
              <a:t>у</a:t>
            </a:r>
            <a:r>
              <a:rPr lang="ru-RU" dirty="0"/>
              <a:t> : </a:t>
            </a:r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www.eu.spb.ru/index.php</a:t>
            </a:r>
            <a:endPara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en-US" dirty="0" err="1"/>
              <a:t>uk</a:t>
            </a:r>
            <a:r>
              <a:rPr lang="uk-UA" dirty="0"/>
              <a:t>.</a:t>
            </a:r>
            <a:r>
              <a:rPr lang="en-US" dirty="0" err="1"/>
              <a:t>wikipedia</a:t>
            </a:r>
            <a:r>
              <a:rPr lang="uk-UA" dirty="0"/>
              <a:t>.</a:t>
            </a:r>
            <a:r>
              <a:rPr lang="en-US" dirty="0"/>
              <a:t>org</a:t>
            </a:r>
            <a:r>
              <a:rPr lang="uk-UA" dirty="0"/>
              <a:t>/</a:t>
            </a:r>
            <a:r>
              <a:rPr lang="en-US" dirty="0"/>
              <a:t>wiki</a:t>
            </a:r>
            <a:r>
              <a:rPr lang="uk-UA" dirty="0" smtClean="0"/>
              <a:t>/Мистецтво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dirty="0" smtClean="0"/>
              <a:t>Гриненко </a:t>
            </a:r>
            <a:r>
              <a:rPr lang="uk-UA" dirty="0"/>
              <a:t>Ю. </a:t>
            </a:r>
            <a:r>
              <a:rPr lang="uk-UA" dirty="0" err="1"/>
              <a:t>Перформанс</a:t>
            </a:r>
            <a:r>
              <a:rPr lang="uk-UA" dirty="0"/>
              <a:t> як явище сучасного вітчизняного мистецтва// </a:t>
            </a:r>
            <a:r>
              <a:rPr lang="uk-UA" dirty="0" err="1"/>
              <a:t>http</a:t>
            </a:r>
            <a:r>
              <a:rPr lang="ru-RU" dirty="0"/>
              <a:t>://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/>
              <a:t>gif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/</a:t>
            </a:r>
            <a:r>
              <a:rPr lang="en-US" dirty="0"/>
              <a:t>texts</a:t>
            </a:r>
            <a:r>
              <a:rPr lang="ru-RU" dirty="0"/>
              <a:t>/</a:t>
            </a:r>
            <a:r>
              <a:rPr lang="en-US" dirty="0"/>
              <a:t>txt</a:t>
            </a:r>
            <a:r>
              <a:rPr lang="ru-RU" dirty="0"/>
              <a:t>-</a:t>
            </a:r>
            <a:r>
              <a:rPr lang="en-US" dirty="0" err="1" smtClean="0"/>
              <a:t>grinenko</a:t>
            </a:r>
            <a:endPara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uk-UA" dirty="0"/>
              <a:t> Про роль сучасного мистецтва у формуванні національної ідентичності // Діалог цивілізацій: історія, реальність і перспективи</a:t>
            </a:r>
            <a:r>
              <a:rPr lang="uk-UA" dirty="0" smtClean="0"/>
              <a:t>.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uk-UA" dirty="0"/>
              <a:t> Роль мистецтва у соціумі": вивчення дисципліни мистецького циклу у вузі/ Л.М. </a:t>
            </a:r>
            <a:r>
              <a:rPr lang="uk-UA" dirty="0" err="1"/>
              <a:t>Савчин</a:t>
            </a:r>
            <a:r>
              <a:rPr lang="uk-UA" dirty="0"/>
              <a:t> : 2005.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Савчук В. Режим актуальности. - СПб., 2004.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22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451" y="295140"/>
            <a:ext cx="9601196" cy="1303867"/>
          </a:xfrm>
        </p:spPr>
        <p:txBody>
          <a:bodyPr>
            <a:normAutofit/>
          </a:bodyPr>
          <a:lstStyle/>
          <a:p>
            <a:r>
              <a:rPr lang="uk-UA" dirty="0" smtClean="0"/>
              <a:t>Функції мистецтва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451" y="3420892"/>
            <a:ext cx="9601196" cy="331893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Когнітивна      Ціннісна</a:t>
            </a:r>
            <a:r>
              <a:rPr lang="uk-UA" dirty="0"/>
              <a:t> </a:t>
            </a:r>
            <a:r>
              <a:rPr lang="uk-UA" dirty="0" smtClean="0"/>
              <a:t>    Сугестивна</a:t>
            </a:r>
            <a:r>
              <a:rPr lang="uk-UA" dirty="0"/>
              <a:t> </a:t>
            </a:r>
            <a:r>
              <a:rPr lang="uk-UA" dirty="0" smtClean="0"/>
              <a:t>        Виховна</a:t>
            </a:r>
            <a:r>
              <a:rPr lang="uk-UA" dirty="0"/>
              <a:t> </a:t>
            </a:r>
            <a:r>
              <a:rPr lang="uk-UA" dirty="0" smtClean="0"/>
              <a:t>         Комунікативна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547" y="1954134"/>
            <a:ext cx="1208660" cy="1397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0506" y="1858016"/>
            <a:ext cx="1402121" cy="1493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723" y="1954134"/>
            <a:ext cx="1935715" cy="1397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9367" y="1858016"/>
            <a:ext cx="2041034" cy="1397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3286" y="1811033"/>
            <a:ext cx="1589759" cy="1397832"/>
          </a:xfrm>
          <a:prstGeom prst="rect">
            <a:avLst/>
          </a:prstGeom>
        </p:spPr>
      </p:pic>
      <p:sp>
        <p:nvSpPr>
          <p:cNvPr id="9" name="Двойная стрелка вверх/вниз 8"/>
          <p:cNvSpPr/>
          <p:nvPr/>
        </p:nvSpPr>
        <p:spPr>
          <a:xfrm>
            <a:off x="1923589" y="3476520"/>
            <a:ext cx="315631" cy="14037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3663752" y="3452787"/>
            <a:ext cx="315631" cy="14037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5403915" y="3487847"/>
            <a:ext cx="315631" cy="13924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7244253" y="3464114"/>
            <a:ext cx="315631" cy="13924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9463769" y="3427031"/>
            <a:ext cx="315631" cy="13924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8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6941" y="3988954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мистецтво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вибором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Автори можуть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живопис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скульптуру,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нетрадиційні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перформанс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інсталяції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612" y="991672"/>
            <a:ext cx="3885999" cy="2511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910" y="991672"/>
            <a:ext cx="4080523" cy="25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6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5300" y="412663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Специфічна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 тому,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створюють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розмаїття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накопиченого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людством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досвіду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живих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взаємовідносин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світом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b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500" y="774700"/>
            <a:ext cx="4356100" cy="3267075"/>
          </a:xfrm>
          <a:prstGeom prst="rect">
            <a:avLst/>
          </a:prstGeom>
        </p:spPr>
      </p:pic>
      <p:pic>
        <p:nvPicPr>
          <p:cNvPr id="9" name="Рисунок 8" descr="pr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3700" y="692150"/>
            <a:ext cx="4406899" cy="33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9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3017" y="1076895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Особлива комунікація утворюється між митцем та глядачем і у сфері сучасного </a:t>
            </a:r>
            <a:r>
              <a:rPr lang="uk-UA" sz="2000" i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вуличного мистецтва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що презентує місто як відкритий майданчик для видовищно-ігрових, творчих експериментів у публічному просторі.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8540" y="3640696"/>
            <a:ext cx="3344953" cy="17386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036" y="3640696"/>
            <a:ext cx="3295918" cy="1738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190" y="3640696"/>
            <a:ext cx="3016808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1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6636" y="113199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графіті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вуличні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інсталяції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об’ємне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малювання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тротуарі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настінний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розпис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естетичне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оздоблення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засохлих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дерев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діалогу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перехожим,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відміну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традиційних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статичних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публічного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710" y="2949262"/>
            <a:ext cx="4108360" cy="2356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008" y="2949262"/>
            <a:ext cx="4134119" cy="2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2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152" y="258852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i="1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Перформанс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вид візуального мистецтва, витвором у якому вважаються будь-які дії художника, які можна спостерігати у реальному часі. Це зона, де Глядач реалізує певний авторський задум, де мистецькі пошуки не замкнуті на єдиному предметі, а об'єднують Автора, Глядача та дії між ними в певний творчий витвір.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087" y="740670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487" y="4550670"/>
            <a:ext cx="2800350" cy="162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3135" y="793058"/>
            <a:ext cx="2619375" cy="1743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087" y="4734455"/>
            <a:ext cx="3169544" cy="14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6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0879" y="88371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Головною дією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перформансу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проживання заданої ситуації "персонажем", навмисно або випадково зануреним у життєву реальність.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перформанс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може стати моделлю сучасної культури, адже "мистецтво дії" довело, що тепер для досягнення творчої мети зовсім не важливий предмет, на перше місце висувається процес.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653" y="3639288"/>
            <a:ext cx="2619375" cy="174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766" y="3639288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7850" y="3639288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3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7696" y="81615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Найсучаснішою видовищною формою, яка об’єднала в собі ознаки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акціонізму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вуличного мистецтва, є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–являє собою заздалегідь сплановану (в основному, через Інтернет) масову акцію, у якій велика група людей раптово, несподівано для інших з’являється чи збирається у певному громадському місці, виконуючи протягом нетривалого часу певні оговорені дії, після чого дуже швидко «розчиняється».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614" y="3322749"/>
            <a:ext cx="3116687" cy="2283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177" y="3602662"/>
            <a:ext cx="2647950" cy="1724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5003" y="3322749"/>
            <a:ext cx="2958853" cy="22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77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1156</TotalTime>
  <Words>433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      Сучасне українське мистецтво як форма соціальної  комунікації </vt:lpstr>
      <vt:lpstr>Функції мистецтва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Сучасне українське мистецтво як форма соціальної  комунікації</dc:title>
  <dc:creator>Alexandr</dc:creator>
  <cp:lastModifiedBy>Eugene</cp:lastModifiedBy>
  <cp:revision>12</cp:revision>
  <dcterms:created xsi:type="dcterms:W3CDTF">2014-11-12T17:12:27Z</dcterms:created>
  <dcterms:modified xsi:type="dcterms:W3CDTF">2014-11-22T19:53:41Z</dcterms:modified>
</cp:coreProperties>
</file>